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58" r:id="rId3"/>
    <p:sldId id="306" r:id="rId4"/>
    <p:sldId id="307" r:id="rId5"/>
    <p:sldId id="287" r:id="rId6"/>
    <p:sldId id="259" r:id="rId7"/>
    <p:sldId id="260" r:id="rId8"/>
    <p:sldId id="288" r:id="rId9"/>
    <p:sldId id="289" r:id="rId10"/>
    <p:sldId id="305" r:id="rId11"/>
    <p:sldId id="290" r:id="rId12"/>
    <p:sldId id="291" r:id="rId13"/>
    <p:sldId id="263" r:id="rId14"/>
    <p:sldId id="264" r:id="rId15"/>
    <p:sldId id="292" r:id="rId16"/>
    <p:sldId id="273" r:id="rId17"/>
    <p:sldId id="265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6CD58-1C99-495A-AAFE-468CC8A24574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EBD0F-EC97-4E1F-A621-607C49299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64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EBD0F-EC97-4E1F-A621-607C492994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E5D15C-E4B6-4CE0-98BF-E2DB45DBC2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23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F7169-CCD4-4D88-8AB9-257673C1A87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85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9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9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098A6-EE11-46C2-BAD8-E6E921244B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9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12971-24F2-4C96-8F43-5B94FA08D2D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11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CB9BB-95A0-42FE-A090-C06309C6B4B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53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12ABD-A549-4F80-A921-7540B4BCF7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0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2200E-95A9-4777-B1AC-258524209C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37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D06A2-7471-427D-B990-5F0663FFF2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88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D22D3-F935-4ABD-8754-7818EBB866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65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3AB81-9575-4F96-A94E-A9D3F8EDA9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1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45D4D-4E19-4A03-A932-CEC4C6FCF7B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06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1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1" y="1566865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3D9950-F9A9-4B13-B827-EAFB38CC31D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19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00200"/>
            <a:ext cx="8493368" cy="2403229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			: Data Structures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Subject_code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: CS-250</a:t>
            </a:r>
            <a:b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			: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B.Tech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.(III Sem.)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041167" y="4636476"/>
            <a:ext cx="7010400" cy="16002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/>
            <a:r>
              <a:rPr lang="en-US" dirty="0" smtClean="0"/>
              <a:t>By</a:t>
            </a:r>
          </a:p>
          <a:p>
            <a:pPr algn="ctr"/>
            <a:r>
              <a:rPr lang="en-US" dirty="0" err="1" smtClean="0"/>
              <a:t>Poonam</a:t>
            </a:r>
            <a:r>
              <a:rPr lang="en-US" dirty="0" smtClean="0"/>
              <a:t> Saini</a:t>
            </a:r>
          </a:p>
          <a:p>
            <a:pPr algn="ctr"/>
            <a:r>
              <a:rPr lang="en-US" dirty="0" smtClean="0"/>
              <a:t>Department of Computer Science &amp; Engineering</a:t>
            </a:r>
          </a:p>
          <a:p>
            <a:pPr algn="ctr"/>
            <a:r>
              <a:rPr lang="en-US" dirty="0" smtClean="0"/>
              <a:t>Sir </a:t>
            </a:r>
            <a:r>
              <a:rPr lang="en-US" dirty="0" err="1" smtClean="0"/>
              <a:t>Padampat</a:t>
            </a:r>
            <a:r>
              <a:rPr lang="en-US" dirty="0" smtClean="0"/>
              <a:t> </a:t>
            </a:r>
            <a:r>
              <a:rPr lang="en-US" dirty="0" err="1" smtClean="0"/>
              <a:t>Singhania</a:t>
            </a:r>
            <a:r>
              <a:rPr lang="en-US" dirty="0" smtClean="0"/>
              <a:t> University</a:t>
            </a:r>
          </a:p>
          <a:p>
            <a:pPr algn="ctr"/>
            <a:r>
              <a:rPr lang="en-US" dirty="0" smtClean="0"/>
              <a:t>Udaipur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D15C-E4B6-4CE0-98BF-E2DB45DBC2FB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2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 Spot - Think &amp; Write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currently watching a recorded video.</a:t>
            </a:r>
          </a:p>
          <a:p>
            <a:pPr marL="0" indent="0" algn="just">
              <a:buNone/>
            </a:pP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Question:</a:t>
            </a: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operations that can be performed on data structures?</a:t>
            </a:r>
          </a:p>
          <a:p>
            <a:pPr marL="0" indent="0" algn="just">
              <a:buNone/>
            </a:pP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Pause the video and write the answer and play to continue.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971-24F2-4C96-8F43-5B94FA08D2DC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8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Structure </a:t>
            </a:r>
            <a:r>
              <a:rPr lang="en-IN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data appearing in our data structure is processed 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by means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of certain operations. 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fact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, the particular 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data structure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that one chooses for a given situation 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depends largely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on the frequency with which specific operations 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are performed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. The following four operations play a major role:</a:t>
            </a:r>
          </a:p>
          <a:p>
            <a:pPr algn="just"/>
            <a:r>
              <a:rPr lang="en-IN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Traversing: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Accessing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each record exactly once so that certain items in the record may 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 processed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.(This accessing or processing is sometimes called 'visiting" the records.)</a:t>
            </a:r>
          </a:p>
          <a:p>
            <a:pPr algn="just"/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971-24F2-4C96-8F43-5B94FA08D2DC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57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Structure </a:t>
            </a:r>
            <a:r>
              <a:rPr lang="en-IN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Searching: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the location of the record with a given key value, or finding the locations of all records, which satisfy one or more conditions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Inserting or Adding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new records to the structure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Deleting or Removing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a record from the structure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IN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Insertion: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Adding a new record to the structure.</a:t>
            </a:r>
          </a:p>
          <a:p>
            <a:pPr algn="just"/>
            <a:r>
              <a:rPr lang="en-IN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Deletion: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Removing a record from the structure.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971-24F2-4C96-8F43-5B94FA08D2DC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87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Need of a Data Structure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36" y="1727860"/>
            <a:ext cx="8417999" cy="4267200"/>
          </a:xfrm>
        </p:spPr>
        <p:txBody>
          <a:bodyPr/>
          <a:lstStyle/>
          <a:p>
            <a:pPr marL="394970" marR="114300" algn="just">
              <a:spcBef>
                <a:spcPts val="95"/>
              </a:spcBef>
            </a:pPr>
            <a:r>
              <a:rPr lang="en-IN" sz="2800" b="1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solve </a:t>
            </a:r>
            <a:r>
              <a:rPr lang="en-IN" sz="2800" b="1" spc="-1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complex  </a:t>
            </a:r>
            <a:r>
              <a:rPr lang="en-IN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requirements in </a:t>
            </a:r>
            <a:r>
              <a:rPr lang="en-IN" sz="2800" b="1" spc="-15" dirty="0">
                <a:latin typeface="Arial" panose="020B0604020202020204" pitchFamily="34" charset="0"/>
                <a:cs typeface="Arial" panose="020B0604020202020204" pitchFamily="34" charset="0"/>
              </a:rPr>
              <a:t>efficient </a:t>
            </a:r>
            <a:r>
              <a:rPr lang="en-IN" sz="2800" b="1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IN" sz="28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way.</a:t>
            </a:r>
          </a:p>
          <a:p>
            <a:pPr marL="394970" marR="114300" algn="just">
              <a:spcBef>
                <a:spcPts val="95"/>
              </a:spcBef>
            </a:pPr>
            <a:r>
              <a:rPr lang="en-IN" sz="28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IN" sz="2800" b="1" spc="-10" dirty="0">
                <a:latin typeface="Arial" panose="020B0604020202020204" pitchFamily="34" charset="0"/>
                <a:cs typeface="Arial" panose="020B0604020202020204" pitchFamily="34" charset="0"/>
              </a:rPr>
              <a:t>fastest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solution </a:t>
            </a:r>
            <a:r>
              <a:rPr lang="en-IN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of human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requirements. </a:t>
            </a:r>
            <a:endParaRPr lang="en-IN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4970" marR="114300" algn="just">
              <a:spcBef>
                <a:spcPts val="95"/>
              </a:spcBef>
            </a:pPr>
            <a:r>
              <a:rPr lang="en-IN" sz="28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IN" sz="2800" b="1" spc="-15" dirty="0">
                <a:latin typeface="Arial" panose="020B0604020202020204" pitchFamily="34" charset="0"/>
                <a:cs typeface="Arial" panose="020B0604020202020204" pitchFamily="34" charset="0"/>
              </a:rPr>
              <a:t>efficient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solution </a:t>
            </a:r>
            <a:r>
              <a:rPr lang="en-IN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complex</a:t>
            </a:r>
            <a:r>
              <a:rPr lang="en-IN" sz="28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problem.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data structure helps in understanding: The relationship of one data element with the other and How the data should be organized within the memory?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6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Need of a Data Structure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36" y="1727860"/>
            <a:ext cx="8417999" cy="4267200"/>
          </a:xfrm>
        </p:spPr>
        <p:txBody>
          <a:bodyPr/>
          <a:lstStyle/>
          <a:p>
            <a:pPr marL="394970" marR="114300" algn="just">
              <a:spcBef>
                <a:spcPts val="95"/>
              </a:spcBef>
            </a:pPr>
            <a:r>
              <a:rPr lang="en-US" sz="2800" b="1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Therefore, a data structure helps you to </a:t>
            </a:r>
          </a:p>
          <a:p>
            <a:pPr marR="114300" algn="just">
              <a:spcBef>
                <a:spcPts val="95"/>
              </a:spcBef>
              <a:buFontTx/>
              <a:buChar char="-"/>
            </a:pPr>
            <a:r>
              <a:rPr lang="en-US" sz="2800" b="1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Analyze the data </a:t>
            </a:r>
          </a:p>
          <a:p>
            <a:pPr marR="114300" algn="just">
              <a:spcBef>
                <a:spcPts val="95"/>
              </a:spcBef>
              <a:buFontTx/>
              <a:buChar char="-"/>
            </a:pPr>
            <a:r>
              <a:rPr lang="en-US" sz="2800" b="1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Store that data</a:t>
            </a:r>
          </a:p>
          <a:p>
            <a:pPr marR="114300" algn="just">
              <a:spcBef>
                <a:spcPts val="95"/>
              </a:spcBef>
              <a:buFontTx/>
              <a:buChar char="-"/>
            </a:pPr>
            <a:r>
              <a:rPr lang="en-US" sz="2800" b="1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Organize that data in a logical or mathematical manner.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62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Data </a:t>
            </a:r>
            <a:r>
              <a:rPr lang="en-IN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 </a:t>
            </a:r>
            <a:r>
              <a:rPr lang="en-I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IN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Structure: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A data structure is said to be 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linear if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its elements form a sequence, 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 in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other words a linear list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Array, Stack, Queue, Linked List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Non-Linear Data Structure: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non-linear structure is 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mainly used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to represent data 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containing a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hierarchical 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 between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Tree, Graph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971-24F2-4C96-8F43-5B94FA08D2DC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303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Characteristics of Data Structures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971-24F2-4C96-8F43-5B94FA08D2DC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077200" cy="461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7132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Data Representation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36" y="1727860"/>
            <a:ext cx="8417999" cy="4267200"/>
          </a:xfrm>
        </p:spPr>
        <p:txBody>
          <a:bodyPr/>
          <a:lstStyle/>
          <a:p>
            <a:pPr marL="394970" marR="114300" algn="just">
              <a:spcBef>
                <a:spcPts val="95"/>
              </a:spcBef>
            </a:pPr>
            <a:r>
              <a:rPr lang="en-US" sz="2800" spc="-180" dirty="0" smtClean="0">
                <a:latin typeface="+mj-lt"/>
                <a:cs typeface="Arial" panose="020B0604020202020204" pitchFamily="34" charset="0"/>
              </a:rPr>
              <a:t>The basic unit of a data representation in a computer is a bit which can be either 0 or 1.</a:t>
            </a:r>
          </a:p>
          <a:p>
            <a:pPr marL="394970" marR="114300" algn="just">
              <a:spcBef>
                <a:spcPts val="95"/>
              </a:spcBef>
            </a:pPr>
            <a:r>
              <a:rPr lang="en-US" sz="2800" spc="-180" dirty="0" smtClean="0">
                <a:latin typeface="+mj-lt"/>
                <a:cs typeface="Arial" panose="020B0604020202020204" pitchFamily="34" charset="0"/>
              </a:rPr>
              <a:t>Basic data types of any language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spc="-180" dirty="0" smtClean="0">
                <a:latin typeface="+mj-lt"/>
                <a:cs typeface="Arial" panose="020B0604020202020204" pitchFamily="34" charset="0"/>
              </a:rPr>
              <a:t>      - Integer representation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spc="-180" dirty="0" smtClean="0">
                <a:latin typeface="+mj-lt"/>
                <a:cs typeface="Arial" panose="020B0604020202020204" pitchFamily="34" charset="0"/>
              </a:rPr>
              <a:t>      - Real No. representation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spc="-18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800" spc="-180" dirty="0" smtClean="0">
                <a:latin typeface="+mj-lt"/>
                <a:cs typeface="Arial" panose="020B0604020202020204" pitchFamily="34" charset="0"/>
              </a:rPr>
              <a:t>     - Character representation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spc="-18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800" spc="-180" dirty="0" smtClean="0">
                <a:latin typeface="+mj-lt"/>
                <a:cs typeface="Arial" panose="020B0604020202020204" pitchFamily="34" charset="0"/>
              </a:rPr>
              <a:t>     </a:t>
            </a:r>
            <a:endParaRPr lang="en-US" sz="28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16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Data Type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36" y="1727860"/>
            <a:ext cx="8417999" cy="4267200"/>
          </a:xfrm>
        </p:spPr>
        <p:txBody>
          <a:bodyPr/>
          <a:lstStyle/>
          <a:p>
            <a:pPr marL="394970" marR="114300" algn="just">
              <a:spcBef>
                <a:spcPts val="95"/>
              </a:spcBef>
            </a:pPr>
            <a:r>
              <a:rPr lang="en-US" sz="2800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It consists of two parts, a set of data and the operations that can be performed on the data. Data types facilitate the optimum use of memory as well as a defined way to interpret.</a:t>
            </a:r>
          </a:p>
          <a:p>
            <a:pPr marR="114300" algn="just">
              <a:spcBef>
                <a:spcPts val="95"/>
              </a:spcBef>
              <a:buFontTx/>
              <a:buChar char="-"/>
            </a:pPr>
            <a:r>
              <a:rPr lang="en-US" sz="2800" b="1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Atomic data type:</a:t>
            </a:r>
            <a:r>
              <a:rPr lang="en-US" sz="2800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 It is a set of atomic data with identical properties. It has a set of values and a set of operations that are to be performed on it. For </a:t>
            </a:r>
            <a:r>
              <a:rPr lang="en-US" sz="2800" spc="-18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800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spc="-1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      Values: -∞, …, -2, -1, 0, 1, 2, </a:t>
            </a:r>
            <a:r>
              <a:rPr lang="en-US" sz="2800" spc="-180" dirty="0">
                <a:latin typeface="Arial" panose="020B0604020202020204" pitchFamily="34" charset="0"/>
                <a:cs typeface="Arial" panose="020B0604020202020204" pitchFamily="34" charset="0"/>
              </a:rPr>
              <a:t>….., </a:t>
            </a:r>
            <a:r>
              <a:rPr lang="en-US" sz="2800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∞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spc="-1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       Operations: *, +, -, %, /, ++, - -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6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Data Type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36" y="1727860"/>
            <a:ext cx="8417999" cy="4267200"/>
          </a:xfrm>
        </p:spPr>
        <p:txBody>
          <a:bodyPr/>
          <a:lstStyle/>
          <a:p>
            <a:pPr marR="114300" algn="just">
              <a:spcBef>
                <a:spcPts val="95"/>
              </a:spcBef>
              <a:buFontTx/>
              <a:buChar char="-"/>
            </a:pPr>
            <a:r>
              <a:rPr lang="en-US" sz="2800" b="1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Composite data type</a:t>
            </a:r>
            <a:r>
              <a:rPr lang="en-US" sz="2800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: It is the opposite of atomic data type. Composite data can be broken out into subfields that have meaning. For </a:t>
            </a:r>
            <a:r>
              <a:rPr lang="en-US" sz="2800" spc="-18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800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en-US" sz="2800" spc="-18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Enrollement</a:t>
            </a:r>
            <a:r>
              <a:rPr lang="en-US" sz="2800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 No: 18CS00001, address etc.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90600"/>
            <a:ext cx="8838127" cy="371621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b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b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 </a:t>
            </a: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D15C-E4B6-4CE0-98BF-E2DB45DBC2F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" y="5617583"/>
            <a:ext cx="201612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"/>
          <p:cNvSpPr txBox="1"/>
          <p:nvPr/>
        </p:nvSpPr>
        <p:spPr>
          <a:xfrm>
            <a:off x="2006980" y="5800922"/>
            <a:ext cx="716251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1" dirty="0">
                <a:latin typeface="Georgia" panose="02040502050405020303" pitchFamily="18" charset="0"/>
              </a:rPr>
              <a:t>This work is licensed under a 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Creative Commons Attribution-</a:t>
            </a:r>
            <a:r>
              <a:rPr lang="en-US" sz="1050" b="1" dirty="0" err="1">
                <a:latin typeface="Georgia" panose="02040502050405020303" pitchFamily="18" charset="0"/>
                <a:hlinkClick r:id="rId3"/>
              </a:rPr>
              <a:t>ShareAlike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 4.0 International License</a:t>
            </a:r>
            <a:r>
              <a:rPr lang="en-US" sz="1050" b="1" dirty="0">
                <a:latin typeface="Georgia" panose="02040502050405020303" pitchFamily="18" charset="0"/>
              </a:rPr>
              <a:t>.</a:t>
            </a:r>
            <a:r>
              <a:rPr lang="en-US" sz="1050" dirty="0"/>
              <a:t> This presentation is released under Creative Commons-A6ribute,on 4.0 License. You are free to use, distribute and modify it ,</a:t>
            </a:r>
          </a:p>
          <a:p>
            <a:r>
              <a:rPr lang="en-US" sz="1050" dirty="0"/>
              <a:t>including for commercial purposes, provided you acknowledge the source.</a:t>
            </a:r>
            <a:endParaRPr lang="en-US" sz="105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87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Abstract Data Type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36" y="1727860"/>
            <a:ext cx="8417999" cy="4267200"/>
          </a:xfrm>
        </p:spPr>
        <p:txBody>
          <a:bodyPr/>
          <a:lstStyle/>
          <a:p>
            <a:pPr marR="114300" algn="just">
              <a:spcBef>
                <a:spcPts val="95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It is defined as a mathematical model of the data objects that make up a data type as well as the functions that operate on these objects.</a:t>
            </a:r>
          </a:p>
          <a:p>
            <a:pPr marR="114300" algn="just">
              <a:spcBef>
                <a:spcPts val="95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 abstract data type is a data declaration packaged together with the operations that are meaningful for the data type.</a:t>
            </a:r>
          </a:p>
          <a:p>
            <a:pPr marR="114300" algn="just">
              <a:spcBef>
                <a:spcPts val="95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 know what a data type can do but how it is done is hidden i.e. known as the concept of abstraction.</a:t>
            </a:r>
          </a:p>
          <a:p>
            <a:pPr marR="114300" algn="just">
              <a:spcBef>
                <a:spcPts val="95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21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Primitive Data Type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36" y="1727860"/>
            <a:ext cx="8417999" cy="4267200"/>
          </a:xfrm>
        </p:spPr>
        <p:txBody>
          <a:bodyPr/>
          <a:lstStyle/>
          <a:p>
            <a:pPr marR="114300" algn="just">
              <a:spcBef>
                <a:spcPts val="95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These are the basic data types of any language that form the basic unit for the data structure defined by the user.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14300" algn="just">
              <a:spcBef>
                <a:spcPts val="95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It defines how the data will be internally represented in, stored and retrieved from the memory. </a:t>
            </a:r>
          </a:p>
          <a:p>
            <a:pPr marR="114300" algn="just">
              <a:spcBef>
                <a:spcPts val="95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char, float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0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Difference between ADT, data Type and Data structure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36" y="1727860"/>
            <a:ext cx="8417999" cy="4267200"/>
          </a:xfrm>
        </p:spPr>
        <p:txBody>
          <a:bodyPr/>
          <a:lstStyle/>
          <a:p>
            <a:pPr marR="114300" algn="just">
              <a:spcBef>
                <a:spcPts val="95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 ADT is the specification of the data type which specifies the logical and mathematical model of the data type.</a:t>
            </a:r>
          </a:p>
          <a:p>
            <a:pPr marR="114300" algn="just">
              <a:spcBef>
                <a:spcPts val="95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data type is the implementation of an abstract data type.</a:t>
            </a:r>
          </a:p>
          <a:p>
            <a:pPr marR="114300" algn="just">
              <a:spcBef>
                <a:spcPts val="95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Data structure refers to the collection of computer variables that are connected in some specific manner.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5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Refinement Stages to solve a complex problem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36" y="1727860"/>
            <a:ext cx="8417999" cy="4267200"/>
          </a:xfrm>
        </p:spPr>
        <p:txBody>
          <a:bodyPr/>
          <a:lstStyle/>
          <a:p>
            <a:pPr marR="114300" algn="just">
              <a:spcBef>
                <a:spcPts val="95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best approach to solve a complex problem is to divide it into smaller parts such that each part becomes an independent module which is easy to manage.</a:t>
            </a:r>
          </a:p>
          <a:p>
            <a:pPr marR="114300" algn="just">
              <a:spcBef>
                <a:spcPts val="95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problems have different no. of refinement stages, but in general there are four levels of refinement processes.</a:t>
            </a:r>
          </a:p>
          <a:p>
            <a:pPr marL="0" marR="114300" indent="0" algn="just">
              <a:spcBef>
                <a:spcPts val="95"/>
              </a:spcBef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9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Refinement Stages to solve a complex problem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36" y="1727860"/>
            <a:ext cx="8417999" cy="4267200"/>
          </a:xfrm>
        </p:spPr>
        <p:txBody>
          <a:bodyPr/>
          <a:lstStyle/>
          <a:p>
            <a:pPr marL="514350" marR="114300" indent="-514350" algn="just">
              <a:spcBef>
                <a:spcPts val="95"/>
              </a:spcBef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Conceptual or abstract Level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At this level, we decide how the data is related to each other and what operations are needed.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Algorithmic or Data structure level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At this level, we decide, what kind of data structure will be required to solve the problem. For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Contiguous list for retrieving any element or stacks for evaluation of a prefix/ postfix notation.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marR="114300" indent="0" algn="just">
              <a:spcBef>
                <a:spcPts val="95"/>
              </a:spcBef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1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Refinement Stages to solve a complex problem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36" y="1727860"/>
            <a:ext cx="8417999" cy="4267200"/>
          </a:xfrm>
        </p:spPr>
        <p:txBody>
          <a:bodyPr/>
          <a:lstStyle/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Programming or Implementation level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At this level, we decide the details of how the data structures will be represented in the computer memory. For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We decide whether the linked lists will be implemented with pointers or with the cursors in an array.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Application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This level settles all the details required for particular application such as names for variables or special requirements for the operations imposed by applications.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marR="114300" indent="0" algn="just">
              <a:spcBef>
                <a:spcPts val="95"/>
              </a:spcBef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00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Refinement Stages to solve a complex problem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36" y="1727860"/>
            <a:ext cx="8417999" cy="4267200"/>
          </a:xfrm>
        </p:spPr>
        <p:txBody>
          <a:bodyPr/>
          <a:lstStyle/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Programming or Implementation level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At this level, we decide the details of how the data structures will be represented in the computer memory. For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We decide whether the linked lists will be implemented with pointers or with the cursors in an array.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Application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This level settles all the details required for particular application such as names for variables or special requirements for the operations imposed by applications.</a:t>
            </a:r>
          </a:p>
          <a:p>
            <a:pPr marL="0" marR="114300" indent="0" algn="just">
              <a:spcBef>
                <a:spcPts val="95"/>
              </a:spcBef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marR="114300" indent="0" algn="just">
              <a:spcBef>
                <a:spcPts val="95"/>
              </a:spcBef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0"/>
            <a:ext cx="8001000" cy="1216025"/>
          </a:xfrm>
        </p:spPr>
        <p:txBody>
          <a:bodyPr/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Thank You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971-24F2-4C96-8F43-5B94FA08D2DC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70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Recommended Text </a:t>
            </a:r>
            <a:r>
              <a:rPr lang="en-US" b="1" dirty="0" smtClean="0">
                <a:solidFill>
                  <a:srgbClr val="FF0000"/>
                </a:solidFill>
              </a:rPr>
              <a:t>Books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Langsam</a:t>
            </a:r>
            <a:r>
              <a:rPr lang="en-US" dirty="0"/>
              <a:t>, Tanenbaum, “Data </a:t>
            </a:r>
            <a:r>
              <a:rPr lang="en-US" dirty="0" smtClean="0"/>
              <a:t>Structures Using </a:t>
            </a:r>
            <a:r>
              <a:rPr lang="en-US" dirty="0"/>
              <a:t>C and C++”, Prentice Hall.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Seymour </a:t>
            </a:r>
            <a:r>
              <a:rPr lang="en-US" dirty="0" err="1"/>
              <a:t>Lipschutz</a:t>
            </a:r>
            <a:r>
              <a:rPr lang="en-US" dirty="0"/>
              <a:t>, “ Theory </a:t>
            </a:r>
            <a:r>
              <a:rPr lang="en-US" dirty="0" smtClean="0"/>
              <a:t>And Problems </a:t>
            </a:r>
            <a:r>
              <a:rPr lang="en-US" dirty="0"/>
              <a:t>of Data Structures”, </a:t>
            </a:r>
            <a:r>
              <a:rPr lang="en-US" dirty="0" err="1" smtClean="0"/>
              <a:t>Schaum’s</a:t>
            </a:r>
            <a:r>
              <a:rPr lang="en-US" dirty="0" smtClean="0"/>
              <a:t> Outline </a:t>
            </a:r>
            <a:r>
              <a:rPr lang="en-US" dirty="0"/>
              <a:t>Series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971-24F2-4C96-8F43-5B94FA08D2DC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02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Reference </a:t>
            </a:r>
            <a:r>
              <a:rPr lang="en-US" b="1" dirty="0" smtClean="0">
                <a:solidFill>
                  <a:srgbClr val="FF0000"/>
                </a:solidFill>
              </a:rPr>
              <a:t>Books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Alfred V. </a:t>
            </a:r>
            <a:r>
              <a:rPr lang="en-US" dirty="0" err="1"/>
              <a:t>Aho</a:t>
            </a:r>
            <a:r>
              <a:rPr lang="en-US" dirty="0"/>
              <a:t>, </a:t>
            </a:r>
            <a:r>
              <a:rPr lang="en-US" dirty="0" err="1"/>
              <a:t>Jaffery</a:t>
            </a:r>
            <a:r>
              <a:rPr lang="en-US" dirty="0"/>
              <a:t> D. Ullman, John </a:t>
            </a:r>
            <a:r>
              <a:rPr lang="en-US" dirty="0" err="1"/>
              <a:t>E.Hopcroft</a:t>
            </a:r>
            <a:r>
              <a:rPr lang="en-US" dirty="0"/>
              <a:t>, “Data Structures </a:t>
            </a:r>
            <a:r>
              <a:rPr lang="en-US" dirty="0" smtClean="0"/>
              <a:t>and Algorithms</a:t>
            </a:r>
            <a:r>
              <a:rPr lang="en-US" dirty="0"/>
              <a:t>”, </a:t>
            </a:r>
            <a:r>
              <a:rPr lang="en-US" dirty="0" smtClean="0"/>
              <a:t>Addison-Wesley</a:t>
            </a:r>
            <a:endParaRPr lang="en-US" dirty="0"/>
          </a:p>
          <a:p>
            <a:pPr algn="just"/>
            <a:r>
              <a:rPr lang="en-US" dirty="0"/>
              <a:t>Allen L. Weiss, “Data Structures </a:t>
            </a:r>
            <a:r>
              <a:rPr lang="en-US" dirty="0" smtClean="0"/>
              <a:t>and Algorithm </a:t>
            </a:r>
            <a:r>
              <a:rPr lang="en-US" dirty="0"/>
              <a:t>Analysis in C</a:t>
            </a:r>
            <a:r>
              <a:rPr lang="en-US" dirty="0" smtClean="0"/>
              <a:t>”</a:t>
            </a:r>
            <a:endParaRPr lang="en-US" dirty="0"/>
          </a:p>
          <a:p>
            <a:pPr algn="just"/>
            <a:r>
              <a:rPr lang="en-US" dirty="0"/>
              <a:t>Robert </a:t>
            </a:r>
            <a:r>
              <a:rPr lang="en-US" dirty="0" err="1"/>
              <a:t>Lafore</a:t>
            </a:r>
            <a:r>
              <a:rPr lang="en-US" dirty="0"/>
              <a:t>, “Data Structures </a:t>
            </a:r>
            <a:r>
              <a:rPr lang="en-US" dirty="0" smtClean="0"/>
              <a:t>and Algorithms</a:t>
            </a:r>
            <a:r>
              <a:rPr lang="en-US" dirty="0"/>
              <a:t> in 24 Hours”, SAMS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971-24F2-4C96-8F43-5B94FA08D2DC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60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Goals of this </a:t>
            </a:r>
            <a:r>
              <a:rPr lang="en-IN" b="1" dirty="0" smtClean="0">
                <a:solidFill>
                  <a:srgbClr val="FF0000"/>
                </a:solidFill>
              </a:rPr>
              <a:t>Course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The objective of this course is </a:t>
            </a:r>
            <a:r>
              <a:rPr lang="en-IN" dirty="0" smtClean="0"/>
              <a:t>to introduce </a:t>
            </a:r>
            <a:r>
              <a:rPr lang="en-IN" dirty="0"/>
              <a:t>the analysis and designing of data structures using various </a:t>
            </a:r>
            <a:r>
              <a:rPr lang="en-IN" dirty="0" smtClean="0"/>
              <a:t>standard algorithms.</a:t>
            </a:r>
            <a:endParaRPr lang="en-IN" dirty="0"/>
          </a:p>
          <a:p>
            <a:pPr algn="just"/>
            <a:r>
              <a:rPr lang="en-IN" dirty="0"/>
              <a:t>Cover well-known data structures </a:t>
            </a:r>
            <a:r>
              <a:rPr lang="en-IN" dirty="0" smtClean="0"/>
              <a:t>such as </a:t>
            </a:r>
            <a:r>
              <a:rPr lang="en-IN" dirty="0"/>
              <a:t>dynamic arrays, linked lists, stacks</a:t>
            </a:r>
            <a:r>
              <a:rPr lang="en-IN" dirty="0" smtClean="0"/>
              <a:t>, queues</a:t>
            </a:r>
            <a:r>
              <a:rPr lang="en-IN" dirty="0"/>
              <a:t>, trees and graphs.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971-24F2-4C96-8F43-5B94FA08D2DC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Learning Objectives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is a Data Structure?</a:t>
            </a:r>
            <a:endParaRPr lang="en-US" sz="2400" dirty="0"/>
          </a:p>
          <a:p>
            <a:r>
              <a:rPr lang="en-US" sz="2400" dirty="0" smtClean="0"/>
              <a:t>Need of a data structure</a:t>
            </a:r>
            <a:endParaRPr lang="en-US" sz="2400" dirty="0"/>
          </a:p>
          <a:p>
            <a:r>
              <a:rPr lang="en-US" sz="2400" dirty="0" smtClean="0"/>
              <a:t>Data representation</a:t>
            </a:r>
            <a:endParaRPr lang="en-US" sz="2400" dirty="0"/>
          </a:p>
          <a:p>
            <a:r>
              <a:rPr lang="en-US" sz="2400" dirty="0" smtClean="0"/>
              <a:t>Abstract Data Types</a:t>
            </a:r>
          </a:p>
          <a:p>
            <a:r>
              <a:rPr lang="en-US" sz="2400" dirty="0" smtClean="0"/>
              <a:t>Refinement stages of a complex problem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2971-24F2-4C96-8F43-5B94FA08D2DC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8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36" y="1727860"/>
            <a:ext cx="8417999" cy="426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It is a value or a set of values of different types called data type like string, integer etc.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It is a way of organizing the information so that it becomes easy to use or it is a set of rules that hold the data together.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Structure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 algn="just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It is an aggregation of atomic and composite data types into a set with defined relationship.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5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Data Structure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36" y="1727860"/>
            <a:ext cx="8417999" cy="4267200"/>
          </a:xfrm>
        </p:spPr>
        <p:txBody>
          <a:bodyPr/>
          <a:lstStyle/>
          <a:p>
            <a:pPr algn="just"/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A computer is a machine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that manipulates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prime aim of data structure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includes:</a:t>
            </a:r>
          </a:p>
          <a:p>
            <a:pPr marL="0" indent="0" algn="just">
              <a:buNone/>
            </a:pP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To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study how data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organized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0" indent="0" algn="just">
              <a:buNone/>
            </a:pP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computer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How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manipulated</a:t>
            </a:r>
          </a:p>
          <a:p>
            <a:pPr marL="0" indent="0" algn="just">
              <a:buNone/>
            </a:pP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- How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it is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retrieved</a:t>
            </a:r>
          </a:p>
          <a:p>
            <a:pPr marL="0" indent="0" algn="just">
              <a:buNone/>
            </a:pP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How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it can be utilized, resulting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more</a:t>
            </a:r>
          </a:p>
          <a:p>
            <a:pPr marL="0" indent="0" algn="just">
              <a:buNone/>
            </a:pP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efficient programs.</a:t>
            </a:r>
          </a:p>
          <a:p>
            <a:pPr algn="just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20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What is a Data Structure 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36" y="1727860"/>
            <a:ext cx="8417999" cy="4267200"/>
          </a:xfrm>
        </p:spPr>
        <p:txBody>
          <a:bodyPr/>
          <a:lstStyle/>
          <a:p>
            <a:pPr algn="just"/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computer science, a data structure is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particular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way of storing and organizing data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a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computer so that it can be used efficiently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Data may be organized in many 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ways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, the logical or mathematical model of 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particular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organization of data in memory or 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disk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is called Data Structure</a:t>
            </a:r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Algorithms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are used for manipulation of data.</a:t>
            </a:r>
          </a:p>
          <a:p>
            <a:pPr marL="0" indent="0" algn="just">
              <a:buNone/>
            </a:pP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7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1146</Words>
  <Application>Microsoft Office PowerPoint</Application>
  <PresentationFormat>On-screen Show (4:3)</PresentationFormat>
  <Paragraphs>143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Profile</vt:lpstr>
      <vt:lpstr>Subject   : Data Structures Subject_code : CS-250 Course   : B.Tech.(III Sem.)</vt:lpstr>
      <vt:lpstr>Introduction  to  Data Structures </vt:lpstr>
      <vt:lpstr> Recommended Text Books</vt:lpstr>
      <vt:lpstr>Reference Books</vt:lpstr>
      <vt:lpstr>Goals of this Course</vt:lpstr>
      <vt:lpstr>Learning Objectives</vt:lpstr>
      <vt:lpstr>Introduction</vt:lpstr>
      <vt:lpstr>Data Structure</vt:lpstr>
      <vt:lpstr>What is a Data Structure ?</vt:lpstr>
      <vt:lpstr>Reflection Spot - Think &amp; Write</vt:lpstr>
      <vt:lpstr>Data Structure Operations</vt:lpstr>
      <vt:lpstr>Data Structure Operations</vt:lpstr>
      <vt:lpstr>Need of a Data Structure</vt:lpstr>
      <vt:lpstr>Need of a Data Structure</vt:lpstr>
      <vt:lpstr>Types of Data Structures</vt:lpstr>
      <vt:lpstr>Characteristics of Data Structures</vt:lpstr>
      <vt:lpstr>Data Representation</vt:lpstr>
      <vt:lpstr>Data Type</vt:lpstr>
      <vt:lpstr>Data Type</vt:lpstr>
      <vt:lpstr>Abstract Data Type</vt:lpstr>
      <vt:lpstr>Primitive Data Type</vt:lpstr>
      <vt:lpstr>Difference between ADT, data Type and Data structure</vt:lpstr>
      <vt:lpstr>Refinement Stages to solve a complex problem</vt:lpstr>
      <vt:lpstr>Refinement Stages to solve a complex problem</vt:lpstr>
      <vt:lpstr>Refinement Stages to solve a complex problem</vt:lpstr>
      <vt:lpstr>Refinement Stages to solve a complex problem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  : Data Structures Subject_code : CS-250 Course   : B.Tech.(III Sem.)</dc:title>
  <dc:creator>arun kumar</dc:creator>
  <cp:lastModifiedBy>arun kumar</cp:lastModifiedBy>
  <cp:revision>34</cp:revision>
  <dcterms:created xsi:type="dcterms:W3CDTF">2018-07-16T10:57:31Z</dcterms:created>
  <dcterms:modified xsi:type="dcterms:W3CDTF">2018-10-15T15:42:32Z</dcterms:modified>
</cp:coreProperties>
</file>