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0" r:id="rId2"/>
    <p:sldId id="257" r:id="rId3"/>
    <p:sldId id="281"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0" fontAlgn="base" hangingPunct="0">
              <a:spcBef>
                <a:spcPct val="0"/>
              </a:spcBef>
              <a:spcAft>
                <a:spcPct val="0"/>
              </a:spcAft>
            </a:pPr>
            <a:endParaRPr lang="en-US">
              <a:solidFill>
                <a:srgbClr val="000000"/>
              </a:solidFill>
            </a:endParaRPr>
          </a:p>
        </p:txBody>
      </p:sp>
      <p:sp>
        <p:nvSpPr>
          <p:cNvPr id="179202" name="Rectangle 2"/>
          <p:cNvSpPr>
            <a:spLocks noGrp="1" noChangeArrowheads="1"/>
          </p:cNvSpPr>
          <p:nvPr>
            <p:ph type="ctrTitle"/>
          </p:nvPr>
        </p:nvSpPr>
        <p:spPr>
          <a:xfrm>
            <a:off x="685800" y="990600"/>
            <a:ext cx="7772400" cy="1371600"/>
          </a:xfrm>
        </p:spPr>
        <p:txBody>
          <a:bodyPr/>
          <a:lstStyle>
            <a:lvl1pPr>
              <a:defRPr sz="4000"/>
            </a:lvl1pPr>
          </a:lstStyle>
          <a:p>
            <a:pPr lvl="0"/>
            <a:r>
              <a:rPr lang="en-US" noProof="0" smtClean="0"/>
              <a:t>Click to edit Master title style</a:t>
            </a:r>
          </a:p>
        </p:txBody>
      </p:sp>
      <p:sp>
        <p:nvSpPr>
          <p:cNvPr id="179203"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pPr lvl="0"/>
            <a:r>
              <a:rPr lang="en-US" noProof="0" smtClean="0"/>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fld id="{86E5D15C-E4B6-4CE0-98BF-E2DB45DBC2F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9369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fld id="{79DF7169-CCD4-4D88-8AB9-257673C1A87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81118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9"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9"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fld id="{DD2098A6-EE11-46C2-BAD8-E6E921244BD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60138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fld id="{02912971-24F2-4C96-8F43-5B94FA08D2D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25042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fld id="{F0ECB9BB-95A0-42FE-A090-C06309C6B4B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53156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fld id="{0FD12ABD-A549-4F80-A921-7540B4BCF7D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52113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8"/>
          <p:cNvSpPr>
            <a:spLocks noGrp="1" noChangeArrowheads="1"/>
          </p:cNvSpPr>
          <p:nvPr>
            <p:ph type="sldNum" sz="quarter" idx="12"/>
          </p:nvPr>
        </p:nvSpPr>
        <p:spPr>
          <a:ln/>
        </p:spPr>
        <p:txBody>
          <a:bodyPr/>
          <a:lstStyle>
            <a:lvl1pPr>
              <a:defRPr/>
            </a:lvl1pPr>
          </a:lstStyle>
          <a:p>
            <a:fld id="{2012200E-95A9-4777-B1AC-258524209CA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20962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8"/>
          <p:cNvSpPr>
            <a:spLocks noGrp="1" noChangeArrowheads="1"/>
          </p:cNvSpPr>
          <p:nvPr>
            <p:ph type="sldNum" sz="quarter" idx="12"/>
          </p:nvPr>
        </p:nvSpPr>
        <p:spPr>
          <a:ln/>
        </p:spPr>
        <p:txBody>
          <a:bodyPr/>
          <a:lstStyle>
            <a:lvl1pPr>
              <a:defRPr/>
            </a:lvl1pPr>
          </a:lstStyle>
          <a:p>
            <a:fld id="{F46D06A2-7471-427D-B990-5F0663FFF27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91135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8"/>
          <p:cNvSpPr>
            <a:spLocks noGrp="1" noChangeArrowheads="1"/>
          </p:cNvSpPr>
          <p:nvPr>
            <p:ph type="sldNum" sz="quarter" idx="12"/>
          </p:nvPr>
        </p:nvSpPr>
        <p:spPr>
          <a:ln/>
        </p:spPr>
        <p:txBody>
          <a:bodyPr/>
          <a:lstStyle>
            <a:lvl1pPr>
              <a:defRPr/>
            </a:lvl1pPr>
          </a:lstStyle>
          <a:p>
            <a:fld id="{61CD22D3-F935-4ABD-8754-7818EBB8665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53658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fld id="{1063AB81-9575-4F96-A94E-A9D3F8EDA99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34703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fld id="{0F845D4D-4E19-4A03-A932-CEC4C6FCF7B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776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1"/>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AutoShape 4"/>
          <p:cNvSpPr>
            <a:spLocks noChangeArrowheads="1"/>
          </p:cNvSpPr>
          <p:nvPr/>
        </p:nvSpPr>
        <p:spPr bwMode="auto">
          <a:xfrm>
            <a:off x="609601" y="1566865"/>
            <a:ext cx="7958138"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0" fontAlgn="base" hangingPunct="0">
              <a:spcBef>
                <a:spcPct val="0"/>
              </a:spcBef>
              <a:spcAft>
                <a:spcPct val="0"/>
              </a:spcAft>
            </a:pPr>
            <a:endParaRPr lang="en-US">
              <a:solidFill>
                <a:srgbClr val="000000"/>
              </a:solidFill>
            </a:endParaRPr>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00"/>
              </a:solidFill>
            </a:endParaRPr>
          </a:p>
        </p:txBody>
      </p:sp>
      <p:sp>
        <p:nvSpPr>
          <p:cNvPr id="17818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fontAlgn="base">
              <a:spcBef>
                <a:spcPct val="0"/>
              </a:spcBef>
              <a:spcAft>
                <a:spcPct val="0"/>
              </a:spcAft>
              <a:defRPr/>
            </a:pPr>
            <a:endParaRPr lang="en-US">
              <a:solidFill>
                <a:srgbClr val="000000"/>
              </a:solidFill>
            </a:endParaRPr>
          </a:p>
        </p:txBody>
      </p:sp>
      <p:sp>
        <p:nvSpPr>
          <p:cNvPr id="17818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a:lvl1pPr>
          </a:lstStyle>
          <a:p>
            <a:pPr fontAlgn="base">
              <a:spcBef>
                <a:spcPct val="0"/>
              </a:spcBef>
              <a:spcAft>
                <a:spcPct val="0"/>
              </a:spcAft>
              <a:defRPr/>
            </a:pPr>
            <a:endParaRPr lang="en-US">
              <a:solidFill>
                <a:srgbClr val="000000"/>
              </a:solidFill>
            </a:endParaRPr>
          </a:p>
        </p:txBody>
      </p:sp>
      <p:sp>
        <p:nvSpPr>
          <p:cNvPr id="17818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fontAlgn="base">
              <a:spcBef>
                <a:spcPct val="0"/>
              </a:spcBef>
              <a:spcAft>
                <a:spcPct val="0"/>
              </a:spcAft>
            </a:pPr>
            <a:fld id="{8B3D9950-F9A9-4B13-B827-EAFB38CC31D0}"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13109554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anose="05000000000000000000"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anose="05000000000000000000"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anose="05000000000000000000"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600200"/>
            <a:ext cx="8493368" cy="2403229"/>
          </a:xfrm>
          <a:ln/>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l"/>
            <a:r>
              <a:rPr lang="en-US" sz="4400" b="1" dirty="0" smtClean="0">
                <a:latin typeface="Times New Roman" panose="02020603050405020304" pitchFamily="18" charset="0"/>
                <a:cs typeface="Times New Roman" panose="02020603050405020304" pitchFamily="18" charset="0"/>
              </a:rPr>
              <a:t>Subject			: Data Structures </a:t>
            </a:r>
            <a:r>
              <a:rPr lang="en-US" sz="4400" b="1" dirty="0" err="1" smtClean="0">
                <a:latin typeface="Times New Roman" panose="02020603050405020304" pitchFamily="18" charset="0"/>
                <a:cs typeface="Times New Roman" panose="02020603050405020304" pitchFamily="18" charset="0"/>
              </a:rPr>
              <a:t>Subject_code</a:t>
            </a:r>
            <a:r>
              <a:rPr lang="en-US" sz="4400" b="1" dirty="0" smtClean="0">
                <a:latin typeface="Times New Roman" panose="02020603050405020304" pitchFamily="18" charset="0"/>
                <a:cs typeface="Times New Roman" panose="02020603050405020304" pitchFamily="18" charset="0"/>
              </a:rPr>
              <a:t>	: CS-250</a:t>
            </a:r>
            <a:br>
              <a:rPr lang="en-US" sz="4400" b="1" dirty="0" smtClean="0">
                <a:latin typeface="Times New Roman" panose="02020603050405020304" pitchFamily="18" charset="0"/>
                <a:cs typeface="Times New Roman" panose="02020603050405020304" pitchFamily="18" charset="0"/>
              </a:rPr>
            </a:br>
            <a:r>
              <a:rPr lang="en-US" sz="4400" b="1" dirty="0" smtClean="0">
                <a:latin typeface="Times New Roman" panose="02020603050405020304" pitchFamily="18" charset="0"/>
                <a:cs typeface="Times New Roman" panose="02020603050405020304" pitchFamily="18" charset="0"/>
              </a:rPr>
              <a:t>Course			: </a:t>
            </a:r>
            <a:r>
              <a:rPr lang="en-US" sz="4400" b="1" dirty="0" err="1" smtClean="0">
                <a:latin typeface="Times New Roman" panose="02020603050405020304" pitchFamily="18" charset="0"/>
                <a:cs typeface="Times New Roman" panose="02020603050405020304" pitchFamily="18" charset="0"/>
              </a:rPr>
              <a:t>B.Tech</a:t>
            </a:r>
            <a:r>
              <a:rPr lang="en-US" sz="4400" b="1" dirty="0" smtClean="0">
                <a:latin typeface="Times New Roman" panose="02020603050405020304" pitchFamily="18" charset="0"/>
                <a:cs typeface="Times New Roman" panose="02020603050405020304" pitchFamily="18" charset="0"/>
              </a:rPr>
              <a:t>.(III Sem.)</a:t>
            </a:r>
            <a:endParaRPr lang="en-US" sz="4400" b="1" dirty="0">
              <a:latin typeface="Times New Roman" panose="02020603050405020304" pitchFamily="18" charset="0"/>
              <a:cs typeface="Times New Roman" panose="02020603050405020304" pitchFamily="18" charset="0"/>
            </a:endParaRPr>
          </a:p>
        </p:txBody>
      </p:sp>
      <p:sp>
        <p:nvSpPr>
          <p:cNvPr id="4" name="Subtitle 2"/>
          <p:cNvSpPr>
            <a:spLocks noGrp="1"/>
          </p:cNvSpPr>
          <p:nvPr>
            <p:ph type="subTitle" idx="1"/>
          </p:nvPr>
        </p:nvSpPr>
        <p:spPr>
          <a:xfrm>
            <a:off x="1041167" y="4636476"/>
            <a:ext cx="7010400" cy="1600200"/>
          </a:xfrm>
          <a:ln/>
        </p:spPr>
        <p:style>
          <a:lnRef idx="1">
            <a:schemeClr val="accent4"/>
          </a:lnRef>
          <a:fillRef idx="2">
            <a:schemeClr val="accent4"/>
          </a:fillRef>
          <a:effectRef idx="1">
            <a:schemeClr val="accent4"/>
          </a:effectRef>
          <a:fontRef idx="minor">
            <a:schemeClr val="dk1"/>
          </a:fontRef>
        </p:style>
        <p:txBody>
          <a:bodyPr>
            <a:normAutofit fontScale="70000" lnSpcReduction="20000"/>
          </a:bodyPr>
          <a:lstStyle/>
          <a:p>
            <a:pPr algn="ctr"/>
            <a:r>
              <a:rPr lang="en-US" dirty="0" smtClean="0"/>
              <a:t>By</a:t>
            </a:r>
          </a:p>
          <a:p>
            <a:pPr algn="ctr"/>
            <a:r>
              <a:rPr lang="en-US" dirty="0" err="1" smtClean="0"/>
              <a:t>Poonam</a:t>
            </a:r>
            <a:r>
              <a:rPr lang="en-US" dirty="0" smtClean="0"/>
              <a:t> Saini</a:t>
            </a:r>
          </a:p>
          <a:p>
            <a:pPr algn="ctr"/>
            <a:r>
              <a:rPr lang="en-US" dirty="0" smtClean="0"/>
              <a:t>Department of Computer Science &amp; Engineering</a:t>
            </a:r>
          </a:p>
          <a:p>
            <a:pPr algn="ctr"/>
            <a:r>
              <a:rPr lang="en-US" dirty="0" smtClean="0"/>
              <a:t>Sir </a:t>
            </a:r>
            <a:r>
              <a:rPr lang="en-US" dirty="0" err="1" smtClean="0"/>
              <a:t>Padampat</a:t>
            </a:r>
            <a:r>
              <a:rPr lang="en-US" dirty="0" smtClean="0"/>
              <a:t> </a:t>
            </a:r>
            <a:r>
              <a:rPr lang="en-US" dirty="0" err="1" smtClean="0"/>
              <a:t>Singhania</a:t>
            </a:r>
            <a:r>
              <a:rPr lang="en-US" dirty="0" smtClean="0"/>
              <a:t> University</a:t>
            </a:r>
          </a:p>
          <a:p>
            <a:pPr algn="ctr"/>
            <a:r>
              <a:rPr lang="en-US" dirty="0" smtClean="0"/>
              <a:t>Udaipur</a:t>
            </a:r>
            <a:endParaRPr lang="en-US" dirty="0"/>
          </a:p>
        </p:txBody>
      </p:sp>
      <p:sp>
        <p:nvSpPr>
          <p:cNvPr id="3" name="Slide Number Placeholder 2"/>
          <p:cNvSpPr>
            <a:spLocks noGrp="1"/>
          </p:cNvSpPr>
          <p:nvPr>
            <p:ph type="sldNum" sz="quarter" idx="12"/>
          </p:nvPr>
        </p:nvSpPr>
        <p:spPr/>
        <p:txBody>
          <a:bodyPr/>
          <a:lstStyle/>
          <a:p>
            <a:fld id="{86E5D15C-E4B6-4CE0-98BF-E2DB45DBC2FB}" type="slidenum">
              <a:rPr lang="en-US" smtClean="0">
                <a:solidFill>
                  <a:srgbClr val="000000"/>
                </a:solidFill>
              </a:rPr>
              <a:pPr/>
              <a:t>1</a:t>
            </a:fld>
            <a:endParaRPr lang="en-US">
              <a:solidFill>
                <a:srgbClr val="000000"/>
              </a:solidFill>
            </a:endParaRPr>
          </a:p>
        </p:txBody>
      </p:sp>
    </p:spTree>
    <p:extLst>
      <p:ext uri="{BB962C8B-B14F-4D97-AF65-F5344CB8AC3E}">
        <p14:creationId xmlns:p14="http://schemas.microsoft.com/office/powerpoint/2010/main" val="33890804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Linear Data Structures</a:t>
            </a:r>
            <a:endParaRPr lang="en-US" b="1" dirty="0">
              <a:solidFill>
                <a:srgbClr val="FF0000"/>
              </a:solidFill>
            </a:endParaRPr>
          </a:p>
        </p:txBody>
      </p:sp>
      <p:sp>
        <p:nvSpPr>
          <p:cNvPr id="3" name="Content Placeholder 2"/>
          <p:cNvSpPr>
            <a:spLocks noGrp="1"/>
          </p:cNvSpPr>
          <p:nvPr>
            <p:ph idx="1"/>
          </p:nvPr>
        </p:nvSpPr>
        <p:spPr/>
        <p:txBody>
          <a:bodyPr/>
          <a:lstStyle/>
          <a:p>
            <a:pPr algn="just"/>
            <a:r>
              <a:rPr lang="en-IN" sz="2800" b="1" dirty="0" smtClean="0">
                <a:latin typeface="Arial" panose="020B0604020202020204" pitchFamily="34" charset="0"/>
                <a:cs typeface="Arial" panose="020B0604020202020204" pitchFamily="34" charset="0"/>
              </a:rPr>
              <a:t>Arrays</a:t>
            </a:r>
            <a:endParaRPr lang="en-IN" sz="2800" dirty="0">
              <a:latin typeface="Arial" panose="020B0604020202020204" pitchFamily="34" charset="0"/>
              <a:cs typeface="Arial" panose="020B0604020202020204" pitchFamily="34" charset="0"/>
            </a:endParaRPr>
          </a:p>
          <a:p>
            <a:pPr marL="0" indent="0" algn="just">
              <a:buNone/>
            </a:pPr>
            <a:r>
              <a:rPr lang="en-IN" sz="2800" dirty="0" smtClean="0">
                <a:latin typeface="Arial" panose="020B0604020202020204" pitchFamily="34" charset="0"/>
                <a:cs typeface="Arial" panose="020B0604020202020204" pitchFamily="34" charset="0"/>
              </a:rPr>
              <a:t>• Two </a:t>
            </a:r>
            <a:r>
              <a:rPr lang="en-IN" sz="2800" dirty="0">
                <a:latin typeface="Arial" panose="020B0604020202020204" pitchFamily="34" charset="0"/>
                <a:cs typeface="Arial" panose="020B0604020202020204" pitchFamily="34" charset="0"/>
              </a:rPr>
              <a:t>dimensional array that requires two indices to access </a:t>
            </a:r>
            <a:r>
              <a:rPr lang="en-IN" sz="2800" dirty="0" smtClean="0">
                <a:latin typeface="Arial" panose="020B0604020202020204" pitchFamily="34" charset="0"/>
                <a:cs typeface="Arial" panose="020B0604020202020204" pitchFamily="34" charset="0"/>
              </a:rPr>
              <a:t>an individual </a:t>
            </a:r>
            <a:r>
              <a:rPr lang="en-IN" sz="2800" dirty="0">
                <a:latin typeface="Arial" panose="020B0604020202020204" pitchFamily="34" charset="0"/>
                <a:cs typeface="Arial" panose="020B0604020202020204" pitchFamily="34" charset="0"/>
              </a:rPr>
              <a:t>element of array</a:t>
            </a:r>
          </a:p>
          <a:p>
            <a:pPr marL="0" indent="0" algn="just">
              <a:buNone/>
            </a:pPr>
            <a:r>
              <a:rPr lang="en-IN" sz="2800" dirty="0" smtClean="0">
                <a:latin typeface="Arial" panose="020B0604020202020204" pitchFamily="34" charset="0"/>
                <a:cs typeface="Arial" panose="020B0604020202020204" pitchFamily="34" charset="0"/>
              </a:rPr>
              <a:t>• The </a:t>
            </a:r>
            <a:r>
              <a:rPr lang="en-IN" sz="2800" dirty="0">
                <a:latin typeface="Arial" panose="020B0604020202020204" pitchFamily="34" charset="0"/>
                <a:cs typeface="Arial" panose="020B0604020202020204" pitchFamily="34" charset="0"/>
              </a:rPr>
              <a:t>arrays for which we need two or more indices are known </a:t>
            </a:r>
            <a:r>
              <a:rPr lang="en-IN" sz="2800" dirty="0" smtClean="0">
                <a:latin typeface="Arial" panose="020B0604020202020204" pitchFamily="34" charset="0"/>
                <a:cs typeface="Arial" panose="020B0604020202020204" pitchFamily="34" charset="0"/>
              </a:rPr>
              <a:t>as multidimensional </a:t>
            </a:r>
            <a:r>
              <a:rPr lang="en-IN" sz="2800" dirty="0">
                <a:latin typeface="Arial" panose="020B0604020202020204" pitchFamily="34" charset="0"/>
                <a:cs typeface="Arial" panose="020B0604020202020204" pitchFamily="34" charset="0"/>
              </a:rPr>
              <a:t>array.</a:t>
            </a:r>
            <a:endParaRPr lang="en-US"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10</a:t>
            </a:fld>
            <a:endParaRPr lang="en-US">
              <a:solidFill>
                <a:srgbClr val="000000"/>
              </a:solidFill>
            </a:endParaRPr>
          </a:p>
        </p:txBody>
      </p:sp>
    </p:spTree>
    <p:extLst>
      <p:ext uri="{BB962C8B-B14F-4D97-AF65-F5344CB8AC3E}">
        <p14:creationId xmlns:p14="http://schemas.microsoft.com/office/powerpoint/2010/main" val="1338543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sz="2800" b="1" dirty="0">
                <a:latin typeface="Arial" panose="020B0604020202020204" pitchFamily="34" charset="0"/>
                <a:cs typeface="Arial" panose="020B0604020202020204" pitchFamily="34" charset="0"/>
              </a:rPr>
              <a:t>Linked </a:t>
            </a:r>
            <a:r>
              <a:rPr lang="en-IN" sz="2800" b="1" dirty="0" smtClean="0">
                <a:latin typeface="Arial" panose="020B0604020202020204" pitchFamily="34" charset="0"/>
                <a:cs typeface="Arial" panose="020B0604020202020204" pitchFamily="34" charset="0"/>
              </a:rPr>
              <a:t>List</a:t>
            </a:r>
            <a:endParaRPr lang="en-IN" sz="2800" dirty="0">
              <a:latin typeface="Arial" panose="020B0604020202020204" pitchFamily="34" charset="0"/>
              <a:cs typeface="Arial" panose="020B0604020202020204" pitchFamily="34" charset="0"/>
            </a:endParaRPr>
          </a:p>
          <a:p>
            <a:pPr marL="0" indent="0" algn="just">
              <a:buNone/>
            </a:pPr>
            <a:r>
              <a:rPr lang="en-IN" sz="2800" dirty="0" smtClean="0">
                <a:latin typeface="Arial" panose="020B0604020202020204" pitchFamily="34" charset="0"/>
                <a:cs typeface="Arial" panose="020B0604020202020204" pitchFamily="34" charset="0"/>
              </a:rPr>
              <a:t>• Linear </a:t>
            </a:r>
            <a:r>
              <a:rPr lang="en-IN" sz="2800" dirty="0">
                <a:latin typeface="Arial" panose="020B0604020202020204" pitchFamily="34" charset="0"/>
                <a:cs typeface="Arial" panose="020B0604020202020204" pitchFamily="34" charset="0"/>
              </a:rPr>
              <a:t>collection of data elements called nodes</a:t>
            </a:r>
          </a:p>
          <a:p>
            <a:pPr marL="0" indent="0" algn="just">
              <a:buNone/>
            </a:pPr>
            <a:r>
              <a:rPr lang="en-IN" sz="2800" dirty="0" smtClean="0">
                <a:latin typeface="Arial" panose="020B0604020202020204" pitchFamily="34" charset="0"/>
                <a:cs typeface="Arial" panose="020B0604020202020204" pitchFamily="34" charset="0"/>
              </a:rPr>
              <a:t>• Each </a:t>
            </a:r>
            <a:r>
              <a:rPr lang="en-IN" sz="2800" dirty="0">
                <a:latin typeface="Arial" panose="020B0604020202020204" pitchFamily="34" charset="0"/>
                <a:cs typeface="Arial" panose="020B0604020202020204" pitchFamily="34" charset="0"/>
              </a:rPr>
              <a:t>node consists of two parts; data part and pointer or link part</a:t>
            </a:r>
          </a:p>
          <a:p>
            <a:pPr marL="0" indent="0" algn="just">
              <a:buNone/>
            </a:pPr>
            <a:r>
              <a:rPr lang="en-IN" sz="2800" dirty="0" smtClean="0">
                <a:latin typeface="Arial" panose="020B0604020202020204" pitchFamily="34" charset="0"/>
                <a:cs typeface="Arial" panose="020B0604020202020204" pitchFamily="34" charset="0"/>
              </a:rPr>
              <a:t>• Nodes </a:t>
            </a:r>
            <a:r>
              <a:rPr lang="en-IN" sz="2800" dirty="0">
                <a:latin typeface="Arial" panose="020B0604020202020204" pitchFamily="34" charset="0"/>
                <a:cs typeface="Arial" panose="020B0604020202020204" pitchFamily="34" charset="0"/>
              </a:rPr>
              <a:t>are connected by pointer links.</a:t>
            </a:r>
          </a:p>
          <a:p>
            <a:pPr marL="0" indent="0" algn="just">
              <a:buNone/>
            </a:pPr>
            <a:r>
              <a:rPr lang="en-IN" sz="2800" dirty="0" smtClean="0">
                <a:latin typeface="Arial" panose="020B0604020202020204" pitchFamily="34" charset="0"/>
                <a:cs typeface="Arial" panose="020B0604020202020204" pitchFamily="34" charset="0"/>
              </a:rPr>
              <a:t>• The </a:t>
            </a:r>
            <a:r>
              <a:rPr lang="en-IN" sz="2800" dirty="0">
                <a:latin typeface="Arial" panose="020B0604020202020204" pitchFamily="34" charset="0"/>
                <a:cs typeface="Arial" panose="020B0604020202020204" pitchFamily="34" charset="0"/>
              </a:rPr>
              <a:t>whole list is accessed via a pointer to the first node of </a:t>
            </a:r>
            <a:r>
              <a:rPr lang="en-IN" sz="2800" dirty="0" smtClean="0">
                <a:latin typeface="Arial" panose="020B0604020202020204" pitchFamily="34" charset="0"/>
                <a:cs typeface="Arial" panose="020B0604020202020204" pitchFamily="34" charset="0"/>
              </a:rPr>
              <a:t>the list</a:t>
            </a:r>
            <a:endParaRPr lang="en-IN" sz="2800" dirty="0">
              <a:latin typeface="Arial" panose="020B0604020202020204" pitchFamily="34" charset="0"/>
              <a:cs typeface="Arial" panose="020B0604020202020204" pitchFamily="34" charset="0"/>
            </a:endParaRPr>
          </a:p>
          <a:p>
            <a:pPr marL="0" indent="0" algn="just">
              <a:buNone/>
            </a:pPr>
            <a:r>
              <a:rPr lang="en-IN" sz="2800" dirty="0" smtClean="0">
                <a:latin typeface="Arial" panose="020B0604020202020204" pitchFamily="34" charset="0"/>
                <a:cs typeface="Arial" panose="020B0604020202020204" pitchFamily="34" charset="0"/>
              </a:rPr>
              <a:t>• Subsequent </a:t>
            </a:r>
            <a:r>
              <a:rPr lang="en-IN" sz="2800" dirty="0">
                <a:latin typeface="Arial" panose="020B0604020202020204" pitchFamily="34" charset="0"/>
                <a:cs typeface="Arial" panose="020B0604020202020204" pitchFamily="34" charset="0"/>
              </a:rPr>
              <a:t>nodes are accessed via the link-pointer member of the current node</a:t>
            </a:r>
          </a:p>
          <a:p>
            <a:pPr marL="0" indent="0" algn="just">
              <a:buNone/>
            </a:pPr>
            <a:endParaRPr lang="en-US"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11</a:t>
            </a:fld>
            <a:endParaRPr lang="en-US">
              <a:solidFill>
                <a:srgbClr val="000000"/>
              </a:solidFill>
            </a:endParaRPr>
          </a:p>
        </p:txBody>
      </p:sp>
      <p:sp>
        <p:nvSpPr>
          <p:cNvPr id="6" name="Title 1"/>
          <p:cNvSpPr>
            <a:spLocks noGrp="1"/>
          </p:cNvSpPr>
          <p:nvPr>
            <p:ph type="title"/>
          </p:nvPr>
        </p:nvSpPr>
        <p:spPr>
          <a:xfrm>
            <a:off x="574675" y="304801"/>
            <a:ext cx="8001000" cy="1216025"/>
          </a:xfrm>
        </p:spPr>
        <p:txBody>
          <a:bodyPr/>
          <a:lstStyle/>
          <a:p>
            <a:r>
              <a:rPr lang="en-US" b="1" dirty="0" smtClean="0">
                <a:solidFill>
                  <a:srgbClr val="FF0000"/>
                </a:solidFill>
              </a:rPr>
              <a:t>Linear Data Structures</a:t>
            </a:r>
            <a:endParaRPr lang="en-US" b="1" dirty="0">
              <a:solidFill>
                <a:srgbClr val="FF0000"/>
              </a:solidFill>
            </a:endParaRPr>
          </a:p>
        </p:txBody>
      </p:sp>
    </p:spTree>
    <p:extLst>
      <p:ext uri="{BB962C8B-B14F-4D97-AF65-F5344CB8AC3E}">
        <p14:creationId xmlns:p14="http://schemas.microsoft.com/office/powerpoint/2010/main" val="964151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sz="2800" b="1" dirty="0">
                <a:latin typeface="Arial" panose="020B0604020202020204" pitchFamily="34" charset="0"/>
                <a:cs typeface="Arial" panose="020B0604020202020204" pitchFamily="34" charset="0"/>
              </a:rPr>
              <a:t>Linked </a:t>
            </a:r>
            <a:r>
              <a:rPr lang="en-IN" sz="2800" b="1" dirty="0" smtClean="0">
                <a:latin typeface="Arial" panose="020B0604020202020204" pitchFamily="34" charset="0"/>
                <a:cs typeface="Arial" panose="020B0604020202020204" pitchFamily="34" charset="0"/>
              </a:rPr>
              <a:t>List</a:t>
            </a:r>
            <a:endParaRPr lang="en-IN" sz="2800" dirty="0">
              <a:latin typeface="Arial" panose="020B0604020202020204" pitchFamily="34" charset="0"/>
              <a:cs typeface="Arial" panose="020B0604020202020204" pitchFamily="34" charset="0"/>
            </a:endParaRPr>
          </a:p>
          <a:p>
            <a:pPr marL="0" indent="0" algn="just">
              <a:buNone/>
            </a:pPr>
            <a:r>
              <a:rPr lang="en-IN" sz="2800" dirty="0" smtClean="0">
                <a:latin typeface="Arial" panose="020B0604020202020204" pitchFamily="34" charset="0"/>
                <a:cs typeface="Arial" panose="020B0604020202020204" pitchFamily="34" charset="0"/>
              </a:rPr>
              <a:t>•</a:t>
            </a:r>
            <a:r>
              <a:rPr lang="en-IN" sz="2800" dirty="0">
                <a:latin typeface="Arial" panose="020B0604020202020204" pitchFamily="34" charset="0"/>
                <a:cs typeface="Arial" panose="020B0604020202020204" pitchFamily="34" charset="0"/>
              </a:rPr>
              <a:t>Link pointer in the last node is set to null to mark the list‘s end</a:t>
            </a:r>
          </a:p>
          <a:p>
            <a:pPr marL="0" indent="0" algn="just">
              <a:buNone/>
            </a:pPr>
            <a:r>
              <a:rPr lang="en-IN" sz="2800" dirty="0">
                <a:latin typeface="Arial" panose="020B0604020202020204" pitchFamily="34" charset="0"/>
                <a:cs typeface="Arial" panose="020B0604020202020204" pitchFamily="34" charset="0"/>
              </a:rPr>
              <a:t> </a:t>
            </a:r>
            <a:r>
              <a:rPr lang="en-IN" sz="2800" dirty="0" smtClean="0">
                <a:latin typeface="Arial" panose="020B0604020202020204" pitchFamily="34" charset="0"/>
                <a:cs typeface="Arial" panose="020B0604020202020204" pitchFamily="34" charset="0"/>
              </a:rPr>
              <a:t>– Use </a:t>
            </a:r>
            <a:r>
              <a:rPr lang="en-IN" sz="2800" dirty="0">
                <a:latin typeface="Arial" panose="020B0604020202020204" pitchFamily="34" charset="0"/>
                <a:cs typeface="Arial" panose="020B0604020202020204" pitchFamily="34" charset="0"/>
              </a:rPr>
              <a:t>a linked list instead of an array </a:t>
            </a:r>
            <a:r>
              <a:rPr lang="en-IN" sz="2800" dirty="0" smtClean="0">
                <a:latin typeface="Arial" panose="020B0604020202020204" pitchFamily="34" charset="0"/>
                <a:cs typeface="Arial" panose="020B0604020202020204" pitchFamily="34" charset="0"/>
              </a:rPr>
              <a:t>when You </a:t>
            </a:r>
            <a:r>
              <a:rPr lang="en-IN" sz="2800" dirty="0">
                <a:latin typeface="Arial" panose="020B0604020202020204" pitchFamily="34" charset="0"/>
                <a:cs typeface="Arial" panose="020B0604020202020204" pitchFamily="34" charset="0"/>
              </a:rPr>
              <a:t>have an unpredictable number of data elements (</a:t>
            </a:r>
            <a:r>
              <a:rPr lang="en-IN" sz="2800" dirty="0" smtClean="0">
                <a:latin typeface="Arial" panose="020B0604020202020204" pitchFamily="34" charset="0"/>
                <a:cs typeface="Arial" panose="020B0604020202020204" pitchFamily="34" charset="0"/>
              </a:rPr>
              <a:t>dynamic memory </a:t>
            </a:r>
            <a:r>
              <a:rPr lang="en-IN" sz="2800" dirty="0">
                <a:latin typeface="Arial" panose="020B0604020202020204" pitchFamily="34" charset="0"/>
                <a:cs typeface="Arial" panose="020B0604020202020204" pitchFamily="34" charset="0"/>
              </a:rPr>
              <a:t>allocation possible)</a:t>
            </a:r>
          </a:p>
          <a:p>
            <a:pPr marL="0" indent="0" algn="just">
              <a:buNone/>
            </a:pPr>
            <a:r>
              <a:rPr lang="en-IN" sz="2800" dirty="0" smtClean="0">
                <a:latin typeface="Arial" panose="020B0604020202020204" pitchFamily="34" charset="0"/>
                <a:cs typeface="Arial" panose="020B0604020202020204" pitchFamily="34" charset="0"/>
              </a:rPr>
              <a:t>• Your </a:t>
            </a:r>
            <a:r>
              <a:rPr lang="en-IN" sz="2800" dirty="0">
                <a:latin typeface="Arial" panose="020B0604020202020204" pitchFamily="34" charset="0"/>
                <a:cs typeface="Arial" panose="020B0604020202020204" pitchFamily="34" charset="0"/>
              </a:rPr>
              <a:t>list needs to be sorted quickly</a:t>
            </a:r>
            <a:endParaRPr lang="en-US"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12</a:t>
            </a:fld>
            <a:endParaRPr lang="en-US">
              <a:solidFill>
                <a:srgbClr val="000000"/>
              </a:solidFill>
            </a:endParaRPr>
          </a:p>
        </p:txBody>
      </p:sp>
      <p:sp>
        <p:nvSpPr>
          <p:cNvPr id="6" name="Title 1"/>
          <p:cNvSpPr>
            <a:spLocks noGrp="1"/>
          </p:cNvSpPr>
          <p:nvPr>
            <p:ph type="title"/>
          </p:nvPr>
        </p:nvSpPr>
        <p:spPr>
          <a:xfrm>
            <a:off x="574675" y="304801"/>
            <a:ext cx="8001000" cy="1216025"/>
          </a:xfrm>
        </p:spPr>
        <p:txBody>
          <a:bodyPr/>
          <a:lstStyle/>
          <a:p>
            <a:r>
              <a:rPr lang="en-US" b="1" dirty="0" smtClean="0">
                <a:solidFill>
                  <a:srgbClr val="FF0000"/>
                </a:solidFill>
              </a:rPr>
              <a:t>Linear Data Structures</a:t>
            </a:r>
            <a:endParaRPr lang="en-US" b="1" dirty="0">
              <a:solidFill>
                <a:srgbClr val="FF0000"/>
              </a:solidFill>
            </a:endParaRPr>
          </a:p>
        </p:txBody>
      </p:sp>
    </p:spTree>
    <p:extLst>
      <p:ext uri="{BB962C8B-B14F-4D97-AF65-F5344CB8AC3E}">
        <p14:creationId xmlns:p14="http://schemas.microsoft.com/office/powerpoint/2010/main" val="155310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IN" dirty="0"/>
              <a:t>Types of linked lists:</a:t>
            </a:r>
          </a:p>
          <a:p>
            <a:pPr>
              <a:buFont typeface="Wingdings" panose="05000000000000000000" pitchFamily="2" charset="2"/>
              <a:buChar char="Ø"/>
            </a:pPr>
            <a:r>
              <a:rPr lang="en-IN" dirty="0" smtClean="0"/>
              <a:t>Singly </a:t>
            </a:r>
            <a:r>
              <a:rPr lang="en-IN" dirty="0"/>
              <a:t>linked list</a:t>
            </a:r>
          </a:p>
          <a:p>
            <a:pPr marL="0" indent="0">
              <a:buNone/>
            </a:pPr>
            <a:r>
              <a:rPr lang="en-IN" dirty="0" smtClean="0"/>
              <a:t>• Begins </a:t>
            </a:r>
            <a:r>
              <a:rPr lang="en-IN" dirty="0"/>
              <a:t>with a pointer to the first node</a:t>
            </a:r>
          </a:p>
          <a:p>
            <a:pPr marL="0" indent="0">
              <a:buNone/>
            </a:pPr>
            <a:r>
              <a:rPr lang="en-IN" dirty="0" smtClean="0"/>
              <a:t>• Terminates </a:t>
            </a:r>
            <a:r>
              <a:rPr lang="en-IN" dirty="0"/>
              <a:t>with a null pointer</a:t>
            </a:r>
          </a:p>
          <a:p>
            <a:pPr marL="0" indent="0">
              <a:buNone/>
            </a:pPr>
            <a:r>
              <a:rPr lang="en-IN" dirty="0" smtClean="0"/>
              <a:t>• Only </a:t>
            </a:r>
            <a:r>
              <a:rPr lang="en-IN" dirty="0"/>
              <a:t>traversed in one direction</a:t>
            </a:r>
          </a:p>
          <a:p>
            <a:pPr>
              <a:buFont typeface="Wingdings" panose="05000000000000000000" pitchFamily="2" charset="2"/>
              <a:buChar char="Ø"/>
            </a:pPr>
            <a:r>
              <a:rPr lang="en-IN" dirty="0" smtClean="0"/>
              <a:t>Circular</a:t>
            </a:r>
            <a:r>
              <a:rPr lang="en-IN" dirty="0"/>
              <a:t>, singly </a:t>
            </a:r>
            <a:r>
              <a:rPr lang="en-IN" dirty="0" smtClean="0"/>
              <a:t>linked List</a:t>
            </a:r>
            <a:endParaRPr lang="en-IN" dirty="0"/>
          </a:p>
          <a:p>
            <a:pPr marL="0" indent="0">
              <a:buNone/>
            </a:pPr>
            <a:r>
              <a:rPr lang="en-IN" dirty="0" smtClean="0"/>
              <a:t>• Pointer </a:t>
            </a:r>
            <a:r>
              <a:rPr lang="en-IN" dirty="0"/>
              <a:t>in the last node points back to the first node</a:t>
            </a:r>
          </a:p>
          <a:p>
            <a:pPr marL="0" indent="0">
              <a:buNone/>
            </a:pPr>
            <a:endParaRPr lang="en-US" dirty="0"/>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13</a:t>
            </a:fld>
            <a:endParaRPr lang="en-US">
              <a:solidFill>
                <a:srgbClr val="000000"/>
              </a:solidFill>
            </a:endParaRPr>
          </a:p>
        </p:txBody>
      </p:sp>
      <p:sp>
        <p:nvSpPr>
          <p:cNvPr id="6" name="AutoShape 2" descr="https://html1-f.scribdassets.com/23dryownpc1iha8z/images/6-603f5d9ca5.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7" name="AutoShape 4" descr="https://html1-f.scribdassets.com/23dryownpc1iha8z/images/6-603f5d9ca5.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9" name="Title 1"/>
          <p:cNvSpPr>
            <a:spLocks noGrp="1"/>
          </p:cNvSpPr>
          <p:nvPr>
            <p:ph type="title"/>
          </p:nvPr>
        </p:nvSpPr>
        <p:spPr>
          <a:xfrm>
            <a:off x="574675" y="304801"/>
            <a:ext cx="8001000" cy="1216025"/>
          </a:xfrm>
        </p:spPr>
        <p:txBody>
          <a:bodyPr/>
          <a:lstStyle/>
          <a:p>
            <a:r>
              <a:rPr lang="en-US" b="1" dirty="0" smtClean="0">
                <a:solidFill>
                  <a:srgbClr val="FF0000"/>
                </a:solidFill>
              </a:rPr>
              <a:t>Linear Data Structures</a:t>
            </a:r>
            <a:endParaRPr lang="en-US" b="1" dirty="0">
              <a:solidFill>
                <a:srgbClr val="FF0000"/>
              </a:solidFill>
            </a:endParaRPr>
          </a:p>
        </p:txBody>
      </p:sp>
    </p:spTree>
    <p:extLst>
      <p:ext uri="{BB962C8B-B14F-4D97-AF65-F5344CB8AC3E}">
        <p14:creationId xmlns:p14="http://schemas.microsoft.com/office/powerpoint/2010/main" val="3682105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Ø"/>
            </a:pPr>
            <a:r>
              <a:rPr lang="en-IN" dirty="0"/>
              <a:t>Doubly linked list</a:t>
            </a:r>
          </a:p>
          <a:p>
            <a:pPr marL="0" indent="0">
              <a:buNone/>
            </a:pPr>
            <a:r>
              <a:rPr lang="en-IN" dirty="0"/>
              <a:t>•Two ―start pointers‖ – </a:t>
            </a:r>
            <a:r>
              <a:rPr lang="en-IN" dirty="0" smtClean="0"/>
              <a:t>first </a:t>
            </a:r>
            <a:r>
              <a:rPr lang="en-IN" dirty="0"/>
              <a:t>element and last element</a:t>
            </a:r>
          </a:p>
          <a:p>
            <a:pPr marL="0" indent="0">
              <a:buNone/>
            </a:pPr>
            <a:r>
              <a:rPr lang="en-IN" dirty="0" smtClean="0"/>
              <a:t>• Each </a:t>
            </a:r>
            <a:r>
              <a:rPr lang="en-IN" dirty="0"/>
              <a:t>node has a forward pointer and a backward pointer</a:t>
            </a:r>
          </a:p>
          <a:p>
            <a:pPr marL="0" indent="0">
              <a:buNone/>
            </a:pPr>
            <a:r>
              <a:rPr lang="en-IN" dirty="0" smtClean="0"/>
              <a:t>• Allows </a:t>
            </a:r>
            <a:r>
              <a:rPr lang="en-IN" dirty="0"/>
              <a:t>traversals both forwards and backwards</a:t>
            </a:r>
          </a:p>
          <a:p>
            <a:pPr marL="0" indent="0">
              <a:buNone/>
            </a:pPr>
            <a:r>
              <a:rPr lang="en-IN" dirty="0"/>
              <a:t> </a:t>
            </a:r>
            <a:endParaRPr lang="en-US" dirty="0"/>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14</a:t>
            </a:fld>
            <a:endParaRPr lang="en-US">
              <a:solidFill>
                <a:srgbClr val="000000"/>
              </a:solidFill>
            </a:endParaRPr>
          </a:p>
        </p:txBody>
      </p:sp>
      <p:sp>
        <p:nvSpPr>
          <p:cNvPr id="6" name="Title 1"/>
          <p:cNvSpPr>
            <a:spLocks noGrp="1"/>
          </p:cNvSpPr>
          <p:nvPr>
            <p:ph type="title"/>
          </p:nvPr>
        </p:nvSpPr>
        <p:spPr>
          <a:xfrm>
            <a:off x="574675" y="304801"/>
            <a:ext cx="8001000" cy="1216025"/>
          </a:xfrm>
        </p:spPr>
        <p:txBody>
          <a:bodyPr/>
          <a:lstStyle/>
          <a:p>
            <a:r>
              <a:rPr lang="en-US" b="1" dirty="0" smtClean="0">
                <a:solidFill>
                  <a:srgbClr val="FF0000"/>
                </a:solidFill>
              </a:rPr>
              <a:t>Linear Data Structures</a:t>
            </a:r>
            <a:endParaRPr lang="en-US" b="1" dirty="0">
              <a:solidFill>
                <a:srgbClr val="FF0000"/>
              </a:solidFill>
            </a:endParaRPr>
          </a:p>
        </p:txBody>
      </p:sp>
    </p:spTree>
    <p:extLst>
      <p:ext uri="{BB962C8B-B14F-4D97-AF65-F5344CB8AC3E}">
        <p14:creationId xmlns:p14="http://schemas.microsoft.com/office/powerpoint/2010/main" val="1848967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Ø"/>
            </a:pPr>
            <a:r>
              <a:rPr lang="en-IN" dirty="0" smtClean="0"/>
              <a:t>Circular</a:t>
            </a:r>
            <a:r>
              <a:rPr lang="en-IN" dirty="0"/>
              <a:t>, doubly linked list</a:t>
            </a:r>
          </a:p>
          <a:p>
            <a:pPr marL="0" indent="0">
              <a:buNone/>
            </a:pPr>
            <a:r>
              <a:rPr lang="en-IN" dirty="0" smtClean="0"/>
              <a:t>• Forward </a:t>
            </a:r>
            <a:r>
              <a:rPr lang="en-IN" dirty="0"/>
              <a:t>pointer of the last node points to the first node </a:t>
            </a:r>
            <a:r>
              <a:rPr lang="en-IN" dirty="0" smtClean="0"/>
              <a:t>and backward </a:t>
            </a:r>
            <a:r>
              <a:rPr lang="en-IN" dirty="0"/>
              <a:t>pointer of the first node points to the last node</a:t>
            </a:r>
          </a:p>
          <a:p>
            <a:pPr>
              <a:buFont typeface="Wingdings" panose="05000000000000000000" pitchFamily="2" charset="2"/>
              <a:buChar char="Ø"/>
            </a:pPr>
            <a:r>
              <a:rPr lang="en-IN" dirty="0" smtClean="0"/>
              <a:t>Header </a:t>
            </a:r>
            <a:r>
              <a:rPr lang="en-IN" dirty="0"/>
              <a:t>Linked List</a:t>
            </a:r>
          </a:p>
          <a:p>
            <a:pPr marL="0" indent="0">
              <a:buNone/>
            </a:pPr>
            <a:r>
              <a:rPr lang="en-IN" dirty="0" smtClean="0"/>
              <a:t>• Linked </a:t>
            </a:r>
            <a:r>
              <a:rPr lang="en-IN" dirty="0"/>
              <a:t>list contains a header node that contains </a:t>
            </a:r>
            <a:r>
              <a:rPr lang="en-IN" dirty="0" smtClean="0"/>
              <a:t>information regarding </a:t>
            </a:r>
            <a:r>
              <a:rPr lang="en-IN" dirty="0"/>
              <a:t>complete linked list.</a:t>
            </a:r>
          </a:p>
          <a:p>
            <a:pPr marL="0" indent="0">
              <a:buNone/>
            </a:pPr>
            <a:endParaRPr lang="en-US" dirty="0"/>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15</a:t>
            </a:fld>
            <a:endParaRPr lang="en-US">
              <a:solidFill>
                <a:srgbClr val="000000"/>
              </a:solidFill>
            </a:endParaRPr>
          </a:p>
        </p:txBody>
      </p:sp>
      <p:sp>
        <p:nvSpPr>
          <p:cNvPr id="6" name="Title 1"/>
          <p:cNvSpPr>
            <a:spLocks noGrp="1"/>
          </p:cNvSpPr>
          <p:nvPr>
            <p:ph type="title"/>
          </p:nvPr>
        </p:nvSpPr>
        <p:spPr>
          <a:xfrm>
            <a:off x="574675" y="304801"/>
            <a:ext cx="8001000" cy="1216025"/>
          </a:xfrm>
        </p:spPr>
        <p:txBody>
          <a:bodyPr/>
          <a:lstStyle/>
          <a:p>
            <a:r>
              <a:rPr lang="en-US" b="1" dirty="0" smtClean="0">
                <a:solidFill>
                  <a:srgbClr val="FF0000"/>
                </a:solidFill>
              </a:rPr>
              <a:t>Linear Data Structures</a:t>
            </a:r>
            <a:endParaRPr lang="en-US" b="1" dirty="0">
              <a:solidFill>
                <a:srgbClr val="FF0000"/>
              </a:solidFill>
            </a:endParaRPr>
          </a:p>
        </p:txBody>
      </p:sp>
    </p:spTree>
    <p:extLst>
      <p:ext uri="{BB962C8B-B14F-4D97-AF65-F5344CB8AC3E}">
        <p14:creationId xmlns:p14="http://schemas.microsoft.com/office/powerpoint/2010/main" val="983316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b="1" dirty="0" smtClean="0"/>
              <a:t>Stack</a:t>
            </a:r>
          </a:p>
          <a:p>
            <a:pPr marL="0" indent="0" algn="just">
              <a:buNone/>
            </a:pPr>
            <a:r>
              <a:rPr lang="en-IN" dirty="0" smtClean="0"/>
              <a:t>A stack, also called last-in-first-out (LIFO) system, is a linear list in which insertions (push operation) and deletions (pop operations) can take place only at one end, called the</a:t>
            </a:r>
          </a:p>
          <a:p>
            <a:pPr marL="0" indent="0" algn="just">
              <a:buNone/>
            </a:pPr>
            <a:r>
              <a:rPr lang="en-IN" b="1" dirty="0" smtClean="0"/>
              <a:t>top of stack</a:t>
            </a:r>
            <a:endParaRPr lang="en-IN" dirty="0" smtClean="0"/>
          </a:p>
          <a:p>
            <a:pPr marL="0" indent="0" algn="just">
              <a:buNone/>
            </a:pPr>
            <a:r>
              <a:rPr lang="en-IN" dirty="0" smtClean="0"/>
              <a:t>. Similar to a pile of dishes</a:t>
            </a: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16</a:t>
            </a:fld>
            <a:endParaRPr lang="en-US">
              <a:solidFill>
                <a:srgbClr val="000000"/>
              </a:solidFill>
            </a:endParaRPr>
          </a:p>
        </p:txBody>
      </p:sp>
      <p:sp>
        <p:nvSpPr>
          <p:cNvPr id="6" name="Title 1"/>
          <p:cNvSpPr>
            <a:spLocks noGrp="1"/>
          </p:cNvSpPr>
          <p:nvPr>
            <p:ph type="title"/>
          </p:nvPr>
        </p:nvSpPr>
        <p:spPr>
          <a:xfrm>
            <a:off x="574675" y="304801"/>
            <a:ext cx="8001000" cy="1216025"/>
          </a:xfrm>
        </p:spPr>
        <p:txBody>
          <a:bodyPr/>
          <a:lstStyle/>
          <a:p>
            <a:r>
              <a:rPr lang="en-US" b="1" dirty="0" smtClean="0">
                <a:solidFill>
                  <a:srgbClr val="FF0000"/>
                </a:solidFill>
              </a:rPr>
              <a:t>Linear Data Structures</a:t>
            </a:r>
            <a:endParaRPr lang="en-US" b="1" dirty="0">
              <a:solidFill>
                <a:srgbClr val="FF0000"/>
              </a:solidFill>
            </a:endParaRPr>
          </a:p>
        </p:txBody>
      </p:sp>
    </p:spTree>
    <p:extLst>
      <p:ext uri="{BB962C8B-B14F-4D97-AF65-F5344CB8AC3E}">
        <p14:creationId xmlns:p14="http://schemas.microsoft.com/office/powerpoint/2010/main" val="2597631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sz="2800" b="1" dirty="0" smtClean="0"/>
              <a:t>Stack</a:t>
            </a:r>
          </a:p>
          <a:p>
            <a:pPr marL="0" indent="0" algn="just">
              <a:buNone/>
            </a:pPr>
            <a:r>
              <a:rPr lang="en-IN" sz="2800" dirty="0" smtClean="0"/>
              <a:t> – Bottom of stack indicated by a link member to </a:t>
            </a:r>
            <a:r>
              <a:rPr lang="en-IN" sz="2800" b="1" dirty="0" smtClean="0"/>
              <a:t>NULL.</a:t>
            </a:r>
            <a:endParaRPr lang="en-IN" sz="2800" dirty="0" smtClean="0"/>
          </a:p>
          <a:p>
            <a:pPr marL="0" indent="0" algn="just">
              <a:buNone/>
            </a:pPr>
            <a:r>
              <a:rPr lang="en-IN" sz="2800" dirty="0" smtClean="0"/>
              <a:t> – Constrained version of a linked list</a:t>
            </a:r>
          </a:p>
          <a:p>
            <a:pPr marL="0" indent="0" algn="just">
              <a:buNone/>
            </a:pPr>
            <a:r>
              <a:rPr lang="en-IN" sz="2800" dirty="0" smtClean="0"/>
              <a:t>•The two operations on stack are:</a:t>
            </a:r>
          </a:p>
          <a:p>
            <a:pPr marL="0" indent="0" algn="just">
              <a:buNone/>
            </a:pPr>
            <a:r>
              <a:rPr lang="en-IN" sz="2800" b="1" dirty="0" smtClean="0"/>
              <a:t> push- </a:t>
            </a:r>
            <a:r>
              <a:rPr lang="en-IN" sz="2800" dirty="0" smtClean="0"/>
              <a:t>Adds a new node to the top of the</a:t>
            </a:r>
          </a:p>
          <a:p>
            <a:pPr marL="0" indent="0" algn="just">
              <a:buNone/>
            </a:pPr>
            <a:r>
              <a:rPr lang="en-IN" sz="2800" dirty="0" smtClean="0"/>
              <a:t> stack </a:t>
            </a:r>
          </a:p>
          <a:p>
            <a:pPr marL="0" indent="0" algn="just">
              <a:buNone/>
            </a:pPr>
            <a:r>
              <a:rPr lang="en-IN" sz="2800" b="1" dirty="0" smtClean="0"/>
              <a:t> pop</a:t>
            </a:r>
            <a:r>
              <a:rPr lang="en-IN" sz="2800" dirty="0" smtClean="0"/>
              <a:t> – Removes a node from the top</a:t>
            </a:r>
          </a:p>
          <a:p>
            <a:pPr marL="0" indent="0" algn="just">
              <a:buNone/>
            </a:pPr>
            <a:r>
              <a:rPr lang="en-IN" sz="2800" dirty="0" smtClean="0"/>
              <a:t> – Stores the popped value</a:t>
            </a:r>
          </a:p>
          <a:p>
            <a:pPr marL="0" indent="0" algn="just">
              <a:buNone/>
            </a:pPr>
            <a:r>
              <a:rPr lang="en-IN" sz="2800" dirty="0" smtClean="0"/>
              <a:t> – Returns </a:t>
            </a:r>
            <a:r>
              <a:rPr lang="en-IN" sz="2800" b="1" dirty="0" smtClean="0"/>
              <a:t>true </a:t>
            </a:r>
            <a:r>
              <a:rPr lang="en-IN" sz="2800" dirty="0" smtClean="0"/>
              <a:t>if </a:t>
            </a:r>
            <a:r>
              <a:rPr lang="en-IN" sz="2800" b="1" dirty="0" smtClean="0"/>
              <a:t>pop </a:t>
            </a:r>
            <a:r>
              <a:rPr lang="en-IN" sz="2800" dirty="0" smtClean="0"/>
              <a:t>was successful</a:t>
            </a:r>
          </a:p>
          <a:p>
            <a:pPr marL="0" indent="0" algn="just">
              <a:buNone/>
            </a:pPr>
            <a:endParaRPr lang="en-US" sz="2800" dirty="0"/>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17</a:t>
            </a:fld>
            <a:endParaRPr lang="en-US">
              <a:solidFill>
                <a:srgbClr val="000000"/>
              </a:solidFill>
            </a:endParaRPr>
          </a:p>
        </p:txBody>
      </p:sp>
      <p:sp>
        <p:nvSpPr>
          <p:cNvPr id="6" name="Title 1"/>
          <p:cNvSpPr>
            <a:spLocks noGrp="1"/>
          </p:cNvSpPr>
          <p:nvPr>
            <p:ph type="title"/>
          </p:nvPr>
        </p:nvSpPr>
        <p:spPr>
          <a:xfrm>
            <a:off x="574675" y="304801"/>
            <a:ext cx="8001000" cy="1216025"/>
          </a:xfrm>
        </p:spPr>
        <p:txBody>
          <a:bodyPr/>
          <a:lstStyle/>
          <a:p>
            <a:r>
              <a:rPr lang="en-US" b="1" dirty="0" smtClean="0">
                <a:solidFill>
                  <a:srgbClr val="FF0000"/>
                </a:solidFill>
              </a:rPr>
              <a:t>Linear Data Structures</a:t>
            </a:r>
            <a:endParaRPr lang="en-US" b="1" dirty="0">
              <a:solidFill>
                <a:srgbClr val="FF0000"/>
              </a:solidFill>
            </a:endParaRPr>
          </a:p>
        </p:txBody>
      </p:sp>
    </p:spTree>
    <p:extLst>
      <p:ext uri="{BB962C8B-B14F-4D97-AF65-F5344CB8AC3E}">
        <p14:creationId xmlns:p14="http://schemas.microsoft.com/office/powerpoint/2010/main" val="523901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q"/>
            </a:pPr>
            <a:r>
              <a:rPr lang="en-IN" sz="2800" dirty="0" smtClean="0"/>
              <a:t>Queues</a:t>
            </a:r>
          </a:p>
          <a:p>
            <a:pPr marL="0" indent="0" algn="just">
              <a:buNone/>
            </a:pPr>
            <a:r>
              <a:rPr lang="en-IN" sz="2800" dirty="0" smtClean="0"/>
              <a:t>A </a:t>
            </a:r>
            <a:r>
              <a:rPr lang="en-IN" sz="2800" dirty="0"/>
              <a:t>queue, also called a First-in-First-out (FIFO) system, is </a:t>
            </a:r>
            <a:r>
              <a:rPr lang="en-IN" sz="2800" dirty="0" smtClean="0"/>
              <a:t>a linear </a:t>
            </a:r>
            <a:r>
              <a:rPr lang="en-IN" sz="2800" dirty="0"/>
              <a:t>list in which insertions can take place at one end of the list</a:t>
            </a:r>
            <a:r>
              <a:rPr lang="en-IN" sz="2800" dirty="0" smtClean="0"/>
              <a:t>, called </a:t>
            </a:r>
            <a:r>
              <a:rPr lang="en-IN" sz="2800" dirty="0"/>
              <a:t>the</a:t>
            </a:r>
          </a:p>
          <a:p>
            <a:pPr marL="0" indent="0" algn="just">
              <a:buNone/>
            </a:pPr>
            <a:r>
              <a:rPr lang="en-IN" sz="2800" b="1" dirty="0" smtClean="0"/>
              <a:t>Rear: </a:t>
            </a:r>
            <a:r>
              <a:rPr lang="en-IN" sz="2800" dirty="0" smtClean="0"/>
              <a:t>of </a:t>
            </a:r>
            <a:r>
              <a:rPr lang="en-IN" sz="2800" dirty="0"/>
              <a:t>the list and deletions can take place only from </a:t>
            </a:r>
            <a:r>
              <a:rPr lang="en-IN" sz="2800" dirty="0" smtClean="0"/>
              <a:t>other end </a:t>
            </a:r>
            <a:r>
              <a:rPr lang="en-IN" sz="2800" dirty="0"/>
              <a:t>, called the</a:t>
            </a:r>
          </a:p>
          <a:p>
            <a:pPr marL="0" indent="0" algn="just">
              <a:buNone/>
            </a:pPr>
            <a:r>
              <a:rPr lang="en-IN" sz="2800" b="1" dirty="0" smtClean="0"/>
              <a:t>Front: </a:t>
            </a:r>
            <a:r>
              <a:rPr lang="en-IN" sz="2800" dirty="0" smtClean="0"/>
              <a:t>of </a:t>
            </a:r>
            <a:r>
              <a:rPr lang="en-IN" sz="2800" dirty="0"/>
              <a:t>the list.</a:t>
            </a:r>
          </a:p>
          <a:p>
            <a:pPr marL="0" indent="0" algn="just">
              <a:buNone/>
            </a:pPr>
            <a:r>
              <a:rPr lang="en-IN" sz="2800" dirty="0" smtClean="0"/>
              <a:t>•Similar </a:t>
            </a:r>
            <a:r>
              <a:rPr lang="en-IN" sz="2800" dirty="0"/>
              <a:t>to a supermarket checkout line</a:t>
            </a:r>
          </a:p>
          <a:p>
            <a:pPr marL="0" indent="0" algn="just">
              <a:buNone/>
            </a:pPr>
            <a:r>
              <a:rPr lang="en-IN" sz="2800" dirty="0" smtClean="0"/>
              <a:t>•Insert </a:t>
            </a:r>
            <a:r>
              <a:rPr lang="en-IN" sz="2800" dirty="0"/>
              <a:t>and remove operations</a:t>
            </a:r>
          </a:p>
          <a:p>
            <a:pPr marL="0" indent="0" algn="just">
              <a:buNone/>
            </a:pPr>
            <a:r>
              <a:rPr lang="en-IN" sz="2800" dirty="0"/>
              <a:t/>
            </a:r>
            <a:br>
              <a:rPr lang="en-IN" sz="2800" dirty="0"/>
            </a:br>
            <a:endParaRPr lang="en-US" sz="2800" dirty="0"/>
          </a:p>
          <a:p>
            <a:pPr marL="0" indent="0" algn="just">
              <a:buNone/>
            </a:pPr>
            <a:endParaRPr lang="en-US" sz="2800" dirty="0"/>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18</a:t>
            </a:fld>
            <a:endParaRPr lang="en-US">
              <a:solidFill>
                <a:srgbClr val="000000"/>
              </a:solidFill>
            </a:endParaRPr>
          </a:p>
        </p:txBody>
      </p:sp>
      <p:sp>
        <p:nvSpPr>
          <p:cNvPr id="5" name="Rectangle 4"/>
          <p:cNvSpPr/>
          <p:nvPr/>
        </p:nvSpPr>
        <p:spPr>
          <a:xfrm>
            <a:off x="2286000" y="-1326148"/>
            <a:ext cx="4572000" cy="646331"/>
          </a:xfrm>
          <a:prstGeom prst="rect">
            <a:avLst/>
          </a:prstGeom>
        </p:spPr>
        <p:txBody>
          <a:bodyPr>
            <a:spAutoFit/>
          </a:bodyPr>
          <a:lstStyle/>
          <a:p>
            <a:r>
              <a:rPr lang="en-IN" dirty="0">
                <a:solidFill>
                  <a:srgbClr val="000000"/>
                </a:solidFill>
              </a:rPr>
              <a:t/>
            </a:r>
            <a:br>
              <a:rPr lang="en-IN" dirty="0">
                <a:solidFill>
                  <a:srgbClr val="000000"/>
                </a:solidFill>
              </a:rPr>
            </a:br>
            <a:endParaRPr lang="en-US" dirty="0">
              <a:solidFill>
                <a:srgbClr val="000000"/>
              </a:solidFill>
            </a:endParaRPr>
          </a:p>
        </p:txBody>
      </p:sp>
      <p:sp>
        <p:nvSpPr>
          <p:cNvPr id="7" name="Title 1"/>
          <p:cNvSpPr>
            <a:spLocks noGrp="1"/>
          </p:cNvSpPr>
          <p:nvPr>
            <p:ph type="title"/>
          </p:nvPr>
        </p:nvSpPr>
        <p:spPr>
          <a:xfrm>
            <a:off x="574675" y="304801"/>
            <a:ext cx="8001000" cy="1216025"/>
          </a:xfrm>
        </p:spPr>
        <p:txBody>
          <a:bodyPr/>
          <a:lstStyle/>
          <a:p>
            <a:r>
              <a:rPr lang="en-US" b="1" dirty="0" smtClean="0">
                <a:solidFill>
                  <a:srgbClr val="FF0000"/>
                </a:solidFill>
              </a:rPr>
              <a:t>Linear Data Structures</a:t>
            </a:r>
            <a:endParaRPr lang="en-US" b="1" dirty="0">
              <a:solidFill>
                <a:srgbClr val="FF0000"/>
              </a:solidFill>
            </a:endParaRPr>
          </a:p>
        </p:txBody>
      </p:sp>
    </p:spTree>
    <p:extLst>
      <p:ext uri="{BB962C8B-B14F-4D97-AF65-F5344CB8AC3E}">
        <p14:creationId xmlns:p14="http://schemas.microsoft.com/office/powerpoint/2010/main" val="206898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sz="2400" b="1" dirty="0" smtClean="0">
                <a:latin typeface="Arial" panose="020B0604020202020204" pitchFamily="34" charset="0"/>
                <a:cs typeface="Arial" panose="020B0604020202020204" pitchFamily="34" charset="0"/>
              </a:rPr>
              <a:t>Tree</a:t>
            </a:r>
          </a:p>
          <a:p>
            <a:pPr marL="0" indent="0" algn="just">
              <a:buNone/>
            </a:pPr>
            <a:r>
              <a:rPr lang="en-IN" sz="2400" dirty="0" smtClean="0">
                <a:latin typeface="Arial" panose="020B0604020202020204" pitchFamily="34" charset="0"/>
                <a:cs typeface="Arial" panose="020B0604020202020204" pitchFamily="34" charset="0"/>
              </a:rPr>
              <a:t>	A </a:t>
            </a:r>
            <a:r>
              <a:rPr lang="en-IN" sz="2400" dirty="0">
                <a:latin typeface="Arial" panose="020B0604020202020204" pitchFamily="34" charset="0"/>
                <a:cs typeface="Arial" panose="020B0604020202020204" pitchFamily="34" charset="0"/>
              </a:rPr>
              <a:t>tree is a non-linear data structure that represents </a:t>
            </a:r>
            <a:r>
              <a:rPr lang="en-IN" sz="2400" dirty="0" smtClean="0">
                <a:latin typeface="Arial" panose="020B0604020202020204" pitchFamily="34" charset="0"/>
                <a:cs typeface="Arial" panose="020B0604020202020204" pitchFamily="34" charset="0"/>
              </a:rPr>
              <a:t>	a hierarchical relationship </a:t>
            </a:r>
            <a:r>
              <a:rPr lang="en-IN" sz="2400" dirty="0">
                <a:latin typeface="Arial" panose="020B0604020202020204" pitchFamily="34" charset="0"/>
                <a:cs typeface="Arial" panose="020B0604020202020204" pitchFamily="34" charset="0"/>
              </a:rPr>
              <a:t>between various </a:t>
            </a:r>
            <a:r>
              <a:rPr lang="en-IN" sz="2400" dirty="0" smtClean="0">
                <a:latin typeface="Arial" panose="020B0604020202020204" pitchFamily="34" charset="0"/>
                <a:cs typeface="Arial" panose="020B0604020202020204" pitchFamily="34" charset="0"/>
              </a:rPr>
              <a:t>	elements</a:t>
            </a:r>
            <a:r>
              <a:rPr lang="en-IN" sz="2400" dirty="0">
                <a:latin typeface="Arial" panose="020B0604020202020204" pitchFamily="34" charset="0"/>
                <a:cs typeface="Arial" panose="020B0604020202020204" pitchFamily="34" charset="0"/>
              </a:rPr>
              <a:t>. The top node of a tree is </a:t>
            </a:r>
            <a:r>
              <a:rPr lang="en-IN" sz="2400" dirty="0" smtClean="0">
                <a:latin typeface="Arial" panose="020B0604020202020204" pitchFamily="34" charset="0"/>
                <a:cs typeface="Arial" panose="020B0604020202020204" pitchFamily="34" charset="0"/>
              </a:rPr>
              <a:t>called the </a:t>
            </a:r>
            <a:r>
              <a:rPr lang="en-IN" sz="2400" b="1" dirty="0" smtClean="0">
                <a:latin typeface="Arial" panose="020B0604020202020204" pitchFamily="34" charset="0"/>
                <a:cs typeface="Arial" panose="020B0604020202020204" pitchFamily="34" charset="0"/>
              </a:rPr>
              <a:t>root 	node </a:t>
            </a:r>
            <a:r>
              <a:rPr lang="en-IN" sz="2400" dirty="0" smtClean="0">
                <a:latin typeface="Arial" panose="020B0604020202020204" pitchFamily="34" charset="0"/>
                <a:cs typeface="Arial" panose="020B0604020202020204" pitchFamily="34" charset="0"/>
              </a:rPr>
              <a:t>and </a:t>
            </a:r>
            <a:r>
              <a:rPr lang="en-IN" sz="2400" dirty="0">
                <a:latin typeface="Arial" panose="020B0604020202020204" pitchFamily="34" charset="0"/>
                <a:cs typeface="Arial" panose="020B0604020202020204" pitchFamily="34" charset="0"/>
              </a:rPr>
              <a:t>each subsequent node is called the child </a:t>
            </a:r>
            <a:r>
              <a:rPr lang="en-IN" sz="2400" dirty="0" smtClean="0">
                <a:latin typeface="Arial" panose="020B0604020202020204" pitchFamily="34" charset="0"/>
                <a:cs typeface="Arial" panose="020B0604020202020204" pitchFamily="34" charset="0"/>
              </a:rPr>
              <a:t>	node</a:t>
            </a:r>
            <a:r>
              <a:rPr lang="en-IN" sz="2400" dirty="0">
                <a:latin typeface="Arial" panose="020B0604020202020204" pitchFamily="34" charset="0"/>
                <a:cs typeface="Arial" panose="020B0604020202020204" pitchFamily="34" charset="0"/>
              </a:rPr>
              <a:t> of </a:t>
            </a:r>
            <a:r>
              <a:rPr lang="en-IN" sz="2400" dirty="0" smtClean="0">
                <a:latin typeface="Arial" panose="020B0604020202020204" pitchFamily="34" charset="0"/>
                <a:cs typeface="Arial" panose="020B0604020202020204" pitchFamily="34" charset="0"/>
              </a:rPr>
              <a:t>the root</a:t>
            </a:r>
            <a:r>
              <a:rPr lang="en-IN" sz="2400" dirty="0">
                <a:latin typeface="Arial" panose="020B0604020202020204" pitchFamily="34" charset="0"/>
                <a:cs typeface="Arial" panose="020B0604020202020204" pitchFamily="34" charset="0"/>
              </a:rPr>
              <a:t>. Each node can have one or more </a:t>
            </a:r>
            <a:r>
              <a:rPr lang="en-IN" sz="2400" dirty="0" smtClean="0">
                <a:latin typeface="Arial" panose="020B0604020202020204" pitchFamily="34" charset="0"/>
                <a:cs typeface="Arial" panose="020B0604020202020204" pitchFamily="34" charset="0"/>
              </a:rPr>
              <a:t>	than </a:t>
            </a:r>
            <a:r>
              <a:rPr lang="en-IN" sz="2400" dirty="0">
                <a:latin typeface="Arial" panose="020B0604020202020204" pitchFamily="34" charset="0"/>
                <a:cs typeface="Arial" panose="020B0604020202020204" pitchFamily="34" charset="0"/>
              </a:rPr>
              <a:t>one child nodes. A </a:t>
            </a:r>
            <a:r>
              <a:rPr lang="en-IN" sz="2400" dirty="0" smtClean="0">
                <a:latin typeface="Arial" panose="020B0604020202020204" pitchFamily="34" charset="0"/>
                <a:cs typeface="Arial" panose="020B0604020202020204" pitchFamily="34" charset="0"/>
              </a:rPr>
              <a:t>tree that </a:t>
            </a:r>
            <a:r>
              <a:rPr lang="en-IN" sz="2400" dirty="0">
                <a:latin typeface="Arial" panose="020B0604020202020204" pitchFamily="34" charset="0"/>
                <a:cs typeface="Arial" panose="020B0604020202020204" pitchFamily="34" charset="0"/>
              </a:rPr>
              <a:t>can have any </a:t>
            </a:r>
            <a:r>
              <a:rPr lang="en-IN" sz="2400" dirty="0" smtClean="0">
                <a:latin typeface="Arial" panose="020B0604020202020204" pitchFamily="34" charset="0"/>
                <a:cs typeface="Arial" panose="020B0604020202020204" pitchFamily="34" charset="0"/>
              </a:rPr>
              <a:t>	number </a:t>
            </a:r>
            <a:r>
              <a:rPr lang="en-IN" sz="2400" dirty="0">
                <a:latin typeface="Arial" panose="020B0604020202020204" pitchFamily="34" charset="0"/>
                <a:cs typeface="Arial" panose="020B0604020202020204" pitchFamily="34" charset="0"/>
              </a:rPr>
              <a:t>of child nodes is called a general tree. </a:t>
            </a:r>
            <a:r>
              <a:rPr lang="en-IN" sz="2400" dirty="0" smtClean="0">
                <a:latin typeface="Arial" panose="020B0604020202020204" pitchFamily="34" charset="0"/>
                <a:cs typeface="Arial" panose="020B0604020202020204" pitchFamily="34" charset="0"/>
              </a:rPr>
              <a:t>	If</a:t>
            </a:r>
            <a:r>
              <a:rPr lang="en-IN" sz="2400" dirty="0">
                <a:latin typeface="Arial" panose="020B0604020202020204" pitchFamily="34" charset="0"/>
                <a:cs typeface="Arial" panose="020B0604020202020204" pitchFamily="34" charset="0"/>
              </a:rPr>
              <a:t> there is an maximum number N of successors for </a:t>
            </a:r>
            <a:r>
              <a:rPr lang="en-IN" sz="2400" dirty="0" smtClean="0">
                <a:latin typeface="Arial" panose="020B0604020202020204" pitchFamily="34" charset="0"/>
                <a:cs typeface="Arial" panose="020B0604020202020204" pitchFamily="34" charset="0"/>
              </a:rPr>
              <a:t>	a </a:t>
            </a:r>
            <a:r>
              <a:rPr lang="en-IN" sz="2400" dirty="0">
                <a:latin typeface="Arial" panose="020B0604020202020204" pitchFamily="34" charset="0"/>
                <a:cs typeface="Arial" panose="020B0604020202020204" pitchFamily="34" charset="0"/>
              </a:rPr>
              <a:t>node in a tree, </a:t>
            </a:r>
            <a:r>
              <a:rPr lang="en-IN" sz="2400" dirty="0" smtClean="0">
                <a:latin typeface="Arial" panose="020B0604020202020204" pitchFamily="34" charset="0"/>
                <a:cs typeface="Arial" panose="020B0604020202020204" pitchFamily="34" charset="0"/>
              </a:rPr>
              <a:t>then the </a:t>
            </a:r>
            <a:r>
              <a:rPr lang="en-IN" sz="2400" dirty="0">
                <a:latin typeface="Arial" panose="020B0604020202020204" pitchFamily="34" charset="0"/>
                <a:cs typeface="Arial" panose="020B0604020202020204" pitchFamily="34" charset="0"/>
              </a:rPr>
              <a:t>tree is called an N-</a:t>
            </a:r>
            <a:r>
              <a:rPr lang="en-IN" sz="2400" dirty="0" err="1">
                <a:latin typeface="Arial" panose="020B0604020202020204" pitchFamily="34" charset="0"/>
                <a:cs typeface="Arial" panose="020B0604020202020204" pitchFamily="34" charset="0"/>
              </a:rPr>
              <a:t>ary</a:t>
            </a:r>
            <a:r>
              <a:rPr lang="en-IN" sz="2400" dirty="0">
                <a:latin typeface="Arial" panose="020B0604020202020204" pitchFamily="34" charset="0"/>
                <a:cs typeface="Arial" panose="020B0604020202020204" pitchFamily="34" charset="0"/>
              </a:rPr>
              <a:t> </a:t>
            </a:r>
            <a:r>
              <a:rPr lang="en-IN" sz="2400" dirty="0" smtClean="0">
                <a:latin typeface="Arial" panose="020B0604020202020204" pitchFamily="34" charset="0"/>
                <a:cs typeface="Arial" panose="020B0604020202020204" pitchFamily="34" charset="0"/>
              </a:rPr>
              <a:t>	tree</a:t>
            </a:r>
            <a:r>
              <a:rPr lang="en-IN" sz="2400" dirty="0">
                <a:latin typeface="Arial" panose="020B0604020202020204" pitchFamily="34" charset="0"/>
                <a:cs typeface="Arial" panose="020B0604020202020204" pitchFamily="34" charset="0"/>
              </a:rPr>
              <a:t>. In particular a binary (2-ary) tree is </a:t>
            </a:r>
            <a:r>
              <a:rPr lang="en-IN" sz="2400" dirty="0" smtClean="0">
                <a:latin typeface="Arial" panose="020B0604020202020204" pitchFamily="34" charset="0"/>
                <a:cs typeface="Arial" panose="020B0604020202020204" pitchFamily="34" charset="0"/>
              </a:rPr>
              <a:t>a tree </a:t>
            </a:r>
            <a:r>
              <a:rPr lang="en-IN" sz="2400" dirty="0">
                <a:latin typeface="Arial" panose="020B0604020202020204" pitchFamily="34" charset="0"/>
                <a:cs typeface="Arial" panose="020B0604020202020204" pitchFamily="34" charset="0"/>
              </a:rPr>
              <a:t>in </a:t>
            </a:r>
            <a:r>
              <a:rPr lang="en-IN" sz="2400" dirty="0" smtClean="0">
                <a:latin typeface="Arial" panose="020B0604020202020204" pitchFamily="34" charset="0"/>
                <a:cs typeface="Arial" panose="020B0604020202020204" pitchFamily="34" charset="0"/>
              </a:rPr>
              <a:t>	which </a:t>
            </a:r>
            <a:r>
              <a:rPr lang="en-IN" sz="2400" dirty="0">
                <a:latin typeface="Arial" panose="020B0604020202020204" pitchFamily="34" charset="0"/>
                <a:cs typeface="Arial" panose="020B0604020202020204" pitchFamily="34" charset="0"/>
              </a:rPr>
              <a:t>each node has either 0, 1, or 2 successors.</a:t>
            </a:r>
          </a:p>
          <a:p>
            <a:pPr algn="just"/>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19</a:t>
            </a:fld>
            <a:endParaRPr lang="en-US">
              <a:solidFill>
                <a:srgbClr val="000000"/>
              </a:solidFill>
            </a:endParaRPr>
          </a:p>
        </p:txBody>
      </p:sp>
      <p:sp>
        <p:nvSpPr>
          <p:cNvPr id="5" name="Title 1"/>
          <p:cNvSpPr>
            <a:spLocks noGrp="1"/>
          </p:cNvSpPr>
          <p:nvPr>
            <p:ph type="title"/>
          </p:nvPr>
        </p:nvSpPr>
        <p:spPr>
          <a:xfrm>
            <a:off x="574675" y="304801"/>
            <a:ext cx="8001000" cy="1216025"/>
          </a:xfrm>
        </p:spPr>
        <p:txBody>
          <a:bodyPr/>
          <a:lstStyle/>
          <a:p>
            <a:r>
              <a:rPr lang="en-US" b="1" dirty="0" smtClean="0">
                <a:solidFill>
                  <a:srgbClr val="FF0000"/>
                </a:solidFill>
              </a:rPr>
              <a:t>Non-Linear Data Structures</a:t>
            </a:r>
            <a:endParaRPr lang="en-US" b="1" dirty="0">
              <a:solidFill>
                <a:srgbClr val="FF0000"/>
              </a:solidFill>
            </a:endParaRPr>
          </a:p>
        </p:txBody>
      </p:sp>
    </p:spTree>
    <p:extLst>
      <p:ext uri="{BB962C8B-B14F-4D97-AF65-F5344CB8AC3E}">
        <p14:creationId xmlns:p14="http://schemas.microsoft.com/office/powerpoint/2010/main" val="3317849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990600"/>
            <a:ext cx="8838127" cy="3716215"/>
          </a:xfrm>
        </p:spPr>
        <p:style>
          <a:lnRef idx="3">
            <a:schemeClr val="lt1"/>
          </a:lnRef>
          <a:fillRef idx="1">
            <a:schemeClr val="accent2"/>
          </a:fillRef>
          <a:effectRef idx="1">
            <a:schemeClr val="accent2"/>
          </a:effectRef>
          <a:fontRef idx="minor">
            <a:schemeClr val="lt1"/>
          </a:fontRef>
        </p:style>
        <p:txBody>
          <a:bodyPr anchor="ctr">
            <a:normAutofit/>
          </a:bodyPr>
          <a:lstStyle/>
          <a:p>
            <a:pPr algn="ctr"/>
            <a:r>
              <a:rPr lang="en-US" sz="6600" b="1" dirty="0" smtClean="0">
                <a:latin typeface="Times New Roman" panose="02020603050405020304" pitchFamily="18" charset="0"/>
                <a:cs typeface="Times New Roman" panose="02020603050405020304" pitchFamily="18" charset="0"/>
              </a:rPr>
              <a:t>Overview of Data Structures</a:t>
            </a:r>
            <a:endParaRPr lang="en-US" sz="6600" b="1"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86E5D15C-E4B6-4CE0-98BF-E2DB45DBC2FB}" type="slidenum">
              <a:rPr lang="en-US" smtClean="0">
                <a:solidFill>
                  <a:srgbClr val="000000"/>
                </a:solidFill>
              </a:rPr>
              <a:pPr/>
              <a:t>2</a:t>
            </a:fld>
            <a:endParaRPr lang="en-US">
              <a:solidFill>
                <a:srgbClr val="000000"/>
              </a:solidFill>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 y="5617583"/>
            <a:ext cx="2016125"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2"/>
          <p:cNvSpPr txBox="1"/>
          <p:nvPr/>
        </p:nvSpPr>
        <p:spPr>
          <a:xfrm>
            <a:off x="2006980" y="5800922"/>
            <a:ext cx="7162511" cy="57708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b="1" dirty="0">
                <a:solidFill>
                  <a:srgbClr val="000000"/>
                </a:solidFill>
                <a:latin typeface="Georgia" panose="02040502050405020303" pitchFamily="18" charset="0"/>
              </a:rPr>
              <a:t>This work is licensed under a </a:t>
            </a:r>
            <a:r>
              <a:rPr lang="en-US" sz="1050" b="1" dirty="0">
                <a:solidFill>
                  <a:srgbClr val="000000"/>
                </a:solidFill>
                <a:latin typeface="Georgia" panose="02040502050405020303" pitchFamily="18" charset="0"/>
                <a:hlinkClick r:id="rId3"/>
              </a:rPr>
              <a:t>Creative Commons Attribution-</a:t>
            </a:r>
            <a:r>
              <a:rPr lang="en-US" sz="1050" b="1" dirty="0" err="1">
                <a:solidFill>
                  <a:srgbClr val="000000"/>
                </a:solidFill>
                <a:latin typeface="Georgia" panose="02040502050405020303" pitchFamily="18" charset="0"/>
                <a:hlinkClick r:id="rId3"/>
              </a:rPr>
              <a:t>ShareAlike</a:t>
            </a:r>
            <a:r>
              <a:rPr lang="en-US" sz="1050" b="1" dirty="0">
                <a:solidFill>
                  <a:srgbClr val="000000"/>
                </a:solidFill>
                <a:latin typeface="Georgia" panose="02040502050405020303" pitchFamily="18" charset="0"/>
                <a:hlinkClick r:id="rId3"/>
              </a:rPr>
              <a:t> 4.0 International License</a:t>
            </a:r>
            <a:r>
              <a:rPr lang="en-US" sz="1050" b="1" dirty="0">
                <a:solidFill>
                  <a:srgbClr val="000000"/>
                </a:solidFill>
                <a:latin typeface="Georgia" panose="02040502050405020303" pitchFamily="18" charset="0"/>
              </a:rPr>
              <a:t>.</a:t>
            </a:r>
            <a:r>
              <a:rPr lang="en-US" sz="1050" dirty="0">
                <a:solidFill>
                  <a:srgbClr val="000000"/>
                </a:solidFill>
              </a:rPr>
              <a:t> This presentation is released under Creative Commons-A6ribute,on 4.0 License. You are free to use, distribute and modify it ,</a:t>
            </a:r>
          </a:p>
          <a:p>
            <a:r>
              <a:rPr lang="en-US" sz="1050" dirty="0">
                <a:solidFill>
                  <a:srgbClr val="000000"/>
                </a:solidFill>
              </a:rPr>
              <a:t>including for commercial purposes, provided you acknowledge the source.</a:t>
            </a:r>
            <a:endParaRPr lang="en-US" sz="1050" b="1" dirty="0">
              <a:solidFill>
                <a:srgbClr val="000000"/>
              </a:solidFill>
              <a:latin typeface="Georgia" panose="02040502050405020303" pitchFamily="18" charset="0"/>
            </a:endParaRPr>
          </a:p>
        </p:txBody>
      </p:sp>
    </p:spTree>
    <p:extLst>
      <p:ext uri="{BB962C8B-B14F-4D97-AF65-F5344CB8AC3E}">
        <p14:creationId xmlns:p14="http://schemas.microsoft.com/office/powerpoint/2010/main" val="16695979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Ø"/>
            </a:pPr>
            <a:r>
              <a:rPr lang="en-IN" sz="2400" b="1" dirty="0" smtClean="0">
                <a:latin typeface="Arial" panose="020B0604020202020204" pitchFamily="34" charset="0"/>
                <a:cs typeface="Arial" panose="020B0604020202020204" pitchFamily="34" charset="0"/>
              </a:rPr>
              <a:t>Binary </a:t>
            </a:r>
            <a:r>
              <a:rPr lang="en-IN" sz="2400" b="1" dirty="0">
                <a:latin typeface="Arial" panose="020B0604020202020204" pitchFamily="34" charset="0"/>
                <a:cs typeface="Arial" panose="020B0604020202020204" pitchFamily="34" charset="0"/>
              </a:rPr>
              <a:t>trees</a:t>
            </a:r>
          </a:p>
          <a:p>
            <a:pPr marL="0" indent="0" algn="just">
              <a:buNone/>
            </a:pPr>
            <a:r>
              <a:rPr lang="en-IN" sz="2400" dirty="0">
                <a:latin typeface="Arial" panose="020B0604020202020204" pitchFamily="34" charset="0"/>
                <a:cs typeface="Arial" panose="020B0604020202020204" pitchFamily="34" charset="0"/>
              </a:rPr>
              <a:t> – </a:t>
            </a:r>
            <a:r>
              <a:rPr lang="en-IN" sz="2400" dirty="0" smtClean="0">
                <a:latin typeface="Arial" panose="020B0604020202020204" pitchFamily="34" charset="0"/>
                <a:cs typeface="Arial" panose="020B0604020202020204" pitchFamily="34" charset="0"/>
              </a:rPr>
              <a:t>Binary </a:t>
            </a:r>
            <a:r>
              <a:rPr lang="en-IN" sz="2400" dirty="0">
                <a:latin typeface="Arial" panose="020B0604020202020204" pitchFamily="34" charset="0"/>
                <a:cs typeface="Arial" panose="020B0604020202020204" pitchFamily="34" charset="0"/>
              </a:rPr>
              <a:t>tree can be empty without any node whereas </a:t>
            </a:r>
            <a:r>
              <a:rPr lang="en-IN" sz="2400" dirty="0" smtClean="0">
                <a:latin typeface="Arial" panose="020B0604020202020204" pitchFamily="34" charset="0"/>
                <a:cs typeface="Arial" panose="020B0604020202020204" pitchFamily="34" charset="0"/>
              </a:rPr>
              <a:t>a</a:t>
            </a:r>
          </a:p>
          <a:p>
            <a:pPr marL="0" indent="0" algn="just">
              <a:buNone/>
            </a:pPr>
            <a:r>
              <a:rPr lang="en-IN" sz="2400" dirty="0">
                <a:latin typeface="Arial" panose="020B0604020202020204" pitchFamily="34" charset="0"/>
                <a:cs typeface="Arial" panose="020B0604020202020204" pitchFamily="34" charset="0"/>
              </a:rPr>
              <a:t> </a:t>
            </a:r>
            <a:r>
              <a:rPr lang="en-IN" sz="2400" dirty="0" smtClean="0">
                <a:latin typeface="Arial" panose="020B0604020202020204" pitchFamily="34" charset="0"/>
                <a:cs typeface="Arial" panose="020B0604020202020204" pitchFamily="34" charset="0"/>
              </a:rPr>
              <a:t>   </a:t>
            </a:r>
            <a:r>
              <a:rPr lang="en-IN" sz="2400" dirty="0">
                <a:latin typeface="Arial" panose="020B0604020202020204" pitchFamily="34" charset="0"/>
                <a:cs typeface="Arial" panose="020B0604020202020204" pitchFamily="34" charset="0"/>
              </a:rPr>
              <a:t>general </a:t>
            </a:r>
            <a:r>
              <a:rPr lang="en-IN" sz="2400" dirty="0" smtClean="0">
                <a:latin typeface="Arial" panose="020B0604020202020204" pitchFamily="34" charset="0"/>
                <a:cs typeface="Arial" panose="020B0604020202020204" pitchFamily="34" charset="0"/>
              </a:rPr>
              <a:t>tree cannot </a:t>
            </a:r>
            <a:r>
              <a:rPr lang="en-IN" sz="2400" dirty="0">
                <a:latin typeface="Arial" panose="020B0604020202020204" pitchFamily="34" charset="0"/>
                <a:cs typeface="Arial" panose="020B0604020202020204" pitchFamily="34" charset="0"/>
              </a:rPr>
              <a:t>be empty.</a:t>
            </a:r>
          </a:p>
          <a:p>
            <a:pPr marL="0" indent="0" algn="just">
              <a:buNone/>
            </a:pPr>
            <a:r>
              <a:rPr lang="en-IN" sz="2400" dirty="0">
                <a:latin typeface="Arial" panose="020B0604020202020204" pitchFamily="34" charset="0"/>
                <a:cs typeface="Arial" panose="020B0604020202020204" pitchFamily="34" charset="0"/>
              </a:rPr>
              <a:t> – </a:t>
            </a:r>
            <a:r>
              <a:rPr lang="en-IN" sz="2400" dirty="0" smtClean="0">
                <a:latin typeface="Arial" panose="020B0604020202020204" pitchFamily="34" charset="0"/>
                <a:cs typeface="Arial" panose="020B0604020202020204" pitchFamily="34" charset="0"/>
              </a:rPr>
              <a:t>All </a:t>
            </a:r>
            <a:r>
              <a:rPr lang="en-IN" sz="2400" dirty="0">
                <a:latin typeface="Arial" panose="020B0604020202020204" pitchFamily="34" charset="0"/>
                <a:cs typeface="Arial" panose="020B0604020202020204" pitchFamily="34" charset="0"/>
              </a:rPr>
              <a:t>nodes contain two </a:t>
            </a:r>
            <a:r>
              <a:rPr lang="en-IN" sz="2400" dirty="0" smtClean="0">
                <a:latin typeface="Arial" panose="020B0604020202020204" pitchFamily="34" charset="0"/>
                <a:cs typeface="Arial" panose="020B0604020202020204" pitchFamily="34" charset="0"/>
              </a:rPr>
              <a:t>links</a:t>
            </a:r>
          </a:p>
          <a:p>
            <a:pPr marL="0" indent="0" algn="just">
              <a:buNone/>
            </a:pPr>
            <a:r>
              <a:rPr lang="en-IN" sz="2400" dirty="0" smtClean="0">
                <a:latin typeface="Arial" panose="020B0604020202020204" pitchFamily="34" charset="0"/>
                <a:cs typeface="Arial" panose="020B0604020202020204" pitchFamily="34" charset="0"/>
              </a:rPr>
              <a:t> - None</a:t>
            </a:r>
            <a:r>
              <a:rPr lang="en-IN" sz="2400" dirty="0">
                <a:latin typeface="Arial" panose="020B0604020202020204" pitchFamily="34" charset="0"/>
                <a:cs typeface="Arial" panose="020B0604020202020204" pitchFamily="34" charset="0"/>
              </a:rPr>
              <a:t>, one, or both of which may be NULL</a:t>
            </a:r>
          </a:p>
          <a:p>
            <a:pPr marL="0" indent="0" algn="just">
              <a:buNone/>
            </a:pPr>
            <a:r>
              <a:rPr lang="en-IN" sz="2400" dirty="0">
                <a:latin typeface="Arial" panose="020B0604020202020204" pitchFamily="34" charset="0"/>
                <a:cs typeface="Arial" panose="020B0604020202020204" pitchFamily="34" charset="0"/>
              </a:rPr>
              <a:t> </a:t>
            </a:r>
            <a:r>
              <a:rPr lang="en-IN" sz="2400" dirty="0" smtClean="0">
                <a:latin typeface="Arial" panose="020B0604020202020204" pitchFamily="34" charset="0"/>
                <a:cs typeface="Arial" panose="020B0604020202020204" pitchFamily="34" charset="0"/>
              </a:rPr>
              <a:t>– The </a:t>
            </a:r>
            <a:r>
              <a:rPr lang="en-IN" sz="2400" dirty="0">
                <a:latin typeface="Arial" panose="020B0604020202020204" pitchFamily="34" charset="0"/>
                <a:cs typeface="Arial" panose="020B0604020202020204" pitchFamily="34" charset="0"/>
              </a:rPr>
              <a:t>root node is the first node in a tree.</a:t>
            </a:r>
          </a:p>
          <a:p>
            <a:pPr marL="0" indent="0" algn="just">
              <a:buNone/>
            </a:pPr>
            <a:r>
              <a:rPr lang="en-IN" sz="2400" dirty="0">
                <a:latin typeface="Arial" panose="020B0604020202020204" pitchFamily="34" charset="0"/>
                <a:cs typeface="Arial" panose="020B0604020202020204" pitchFamily="34" charset="0"/>
              </a:rPr>
              <a:t> – </a:t>
            </a:r>
            <a:r>
              <a:rPr lang="en-IN" sz="2400" dirty="0" smtClean="0">
                <a:latin typeface="Arial" panose="020B0604020202020204" pitchFamily="34" charset="0"/>
                <a:cs typeface="Arial" panose="020B0604020202020204" pitchFamily="34" charset="0"/>
              </a:rPr>
              <a:t>Each </a:t>
            </a:r>
            <a:r>
              <a:rPr lang="en-IN" sz="2400" dirty="0">
                <a:latin typeface="Arial" panose="020B0604020202020204" pitchFamily="34" charset="0"/>
                <a:cs typeface="Arial" panose="020B0604020202020204" pitchFamily="34" charset="0"/>
              </a:rPr>
              <a:t>link in the root node refers to a child</a:t>
            </a:r>
          </a:p>
          <a:p>
            <a:pPr marL="0" indent="0" algn="just">
              <a:buNone/>
            </a:pPr>
            <a:r>
              <a:rPr lang="en-IN" sz="2400" dirty="0">
                <a:latin typeface="Arial" panose="020B0604020202020204" pitchFamily="34" charset="0"/>
                <a:cs typeface="Arial" panose="020B0604020202020204" pitchFamily="34" charset="0"/>
              </a:rPr>
              <a:t> – </a:t>
            </a:r>
            <a:r>
              <a:rPr lang="en-IN" sz="2400" dirty="0" smtClean="0">
                <a:latin typeface="Arial" panose="020B0604020202020204" pitchFamily="34" charset="0"/>
                <a:cs typeface="Arial" panose="020B0604020202020204" pitchFamily="34" charset="0"/>
              </a:rPr>
              <a:t>A </a:t>
            </a:r>
            <a:r>
              <a:rPr lang="en-IN" sz="2400" dirty="0">
                <a:latin typeface="Arial" panose="020B0604020202020204" pitchFamily="34" charset="0"/>
                <a:cs typeface="Arial" panose="020B0604020202020204" pitchFamily="34" charset="0"/>
              </a:rPr>
              <a:t>node with no children is called a leaf node</a:t>
            </a:r>
          </a:p>
          <a:p>
            <a:pPr marL="0" indent="0" algn="just">
              <a:buNone/>
            </a:pPr>
            <a:endParaRPr lang="en-IN" sz="2400" b="1" dirty="0" smtClean="0">
              <a:latin typeface="Arial" panose="020B0604020202020204" pitchFamily="34" charset="0"/>
              <a:cs typeface="Arial" panose="020B0604020202020204" pitchFamily="34" charset="0"/>
            </a:endParaRPr>
          </a:p>
          <a:p>
            <a:pPr marL="0" indent="0" algn="just">
              <a:buNone/>
            </a:pPr>
            <a:r>
              <a:rPr lang="en-IN"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20</a:t>
            </a:fld>
            <a:endParaRPr lang="en-US">
              <a:solidFill>
                <a:srgbClr val="000000"/>
              </a:solidFill>
            </a:endParaRPr>
          </a:p>
        </p:txBody>
      </p:sp>
      <p:sp>
        <p:nvSpPr>
          <p:cNvPr id="5" name="Title 1"/>
          <p:cNvSpPr>
            <a:spLocks noGrp="1"/>
          </p:cNvSpPr>
          <p:nvPr>
            <p:ph type="title"/>
          </p:nvPr>
        </p:nvSpPr>
        <p:spPr>
          <a:xfrm>
            <a:off x="574675" y="304801"/>
            <a:ext cx="8001000" cy="1216025"/>
          </a:xfrm>
        </p:spPr>
        <p:txBody>
          <a:bodyPr/>
          <a:lstStyle/>
          <a:p>
            <a:r>
              <a:rPr lang="en-US" b="1" dirty="0" smtClean="0">
                <a:solidFill>
                  <a:srgbClr val="FF0000"/>
                </a:solidFill>
              </a:rPr>
              <a:t>Non-Linear Data Structures</a:t>
            </a:r>
            <a:endParaRPr lang="en-US" b="1" dirty="0">
              <a:solidFill>
                <a:srgbClr val="FF0000"/>
              </a:solidFill>
            </a:endParaRPr>
          </a:p>
        </p:txBody>
      </p:sp>
    </p:spTree>
    <p:extLst>
      <p:ext uri="{BB962C8B-B14F-4D97-AF65-F5344CB8AC3E}">
        <p14:creationId xmlns:p14="http://schemas.microsoft.com/office/powerpoint/2010/main" val="1274568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Ø"/>
            </a:pPr>
            <a:r>
              <a:rPr lang="en-IN" sz="2400" b="1" dirty="0">
                <a:latin typeface="Arial" panose="020B0604020202020204" pitchFamily="34" charset="0"/>
                <a:cs typeface="Arial" panose="020B0604020202020204" pitchFamily="34" charset="0"/>
              </a:rPr>
              <a:t>Binary search tree</a:t>
            </a:r>
          </a:p>
          <a:p>
            <a:pPr marL="0" indent="0">
              <a:buNone/>
            </a:pPr>
            <a:r>
              <a:rPr lang="en-IN" sz="2400" dirty="0">
                <a:latin typeface="Arial" panose="020B0604020202020204" pitchFamily="34" charset="0"/>
                <a:cs typeface="Arial" panose="020B0604020202020204" pitchFamily="34" charset="0"/>
              </a:rPr>
              <a:t> – </a:t>
            </a:r>
            <a:r>
              <a:rPr lang="en-IN" sz="2400" dirty="0" smtClean="0">
                <a:latin typeface="Arial" panose="020B0604020202020204" pitchFamily="34" charset="0"/>
                <a:cs typeface="Arial" panose="020B0604020202020204" pitchFamily="34" charset="0"/>
              </a:rPr>
              <a:t>A </a:t>
            </a:r>
            <a:r>
              <a:rPr lang="en-IN" sz="2400" dirty="0">
                <a:latin typeface="Arial" panose="020B0604020202020204" pitchFamily="34" charset="0"/>
                <a:cs typeface="Arial" panose="020B0604020202020204" pitchFamily="34" charset="0"/>
              </a:rPr>
              <a:t>type of binary </a:t>
            </a:r>
            <a:r>
              <a:rPr lang="en-IN" sz="2400" dirty="0" smtClean="0">
                <a:latin typeface="Arial" panose="020B0604020202020204" pitchFamily="34" charset="0"/>
                <a:cs typeface="Arial" panose="020B0604020202020204" pitchFamily="34" charset="0"/>
              </a:rPr>
              <a:t>tree</a:t>
            </a:r>
            <a:endParaRPr lang="en-IN" sz="2400" dirty="0">
              <a:latin typeface="Arial" panose="020B0604020202020204" pitchFamily="34" charset="0"/>
              <a:cs typeface="Arial" panose="020B0604020202020204" pitchFamily="34" charset="0"/>
            </a:endParaRPr>
          </a:p>
          <a:p>
            <a:pPr marL="0" indent="0">
              <a:buNone/>
            </a:pPr>
            <a:r>
              <a:rPr lang="en-IN" sz="2400" dirty="0">
                <a:latin typeface="Arial" panose="020B0604020202020204" pitchFamily="34" charset="0"/>
                <a:cs typeface="Arial" panose="020B0604020202020204" pitchFamily="34" charset="0"/>
              </a:rPr>
              <a:t> – </a:t>
            </a:r>
            <a:r>
              <a:rPr lang="en-IN" sz="2400" dirty="0" smtClean="0">
                <a:latin typeface="Arial" panose="020B0604020202020204" pitchFamily="34" charset="0"/>
                <a:cs typeface="Arial" panose="020B0604020202020204" pitchFamily="34" charset="0"/>
              </a:rPr>
              <a:t>Values </a:t>
            </a:r>
            <a:r>
              <a:rPr lang="en-IN" sz="2400" dirty="0">
                <a:latin typeface="Arial" panose="020B0604020202020204" pitchFamily="34" charset="0"/>
                <a:cs typeface="Arial" panose="020B0604020202020204" pitchFamily="34" charset="0"/>
              </a:rPr>
              <a:t>in left subtree less than parent</a:t>
            </a:r>
          </a:p>
          <a:p>
            <a:pPr marL="0" indent="0">
              <a:buNone/>
            </a:pPr>
            <a:r>
              <a:rPr lang="en-IN" sz="2400" dirty="0">
                <a:latin typeface="Arial" panose="020B0604020202020204" pitchFamily="34" charset="0"/>
                <a:cs typeface="Arial" panose="020B0604020202020204" pitchFamily="34" charset="0"/>
              </a:rPr>
              <a:t> – </a:t>
            </a:r>
            <a:r>
              <a:rPr lang="en-IN" sz="2400" dirty="0" smtClean="0">
                <a:latin typeface="Arial" panose="020B0604020202020204" pitchFamily="34" charset="0"/>
                <a:cs typeface="Arial" panose="020B0604020202020204" pitchFamily="34" charset="0"/>
              </a:rPr>
              <a:t>Values </a:t>
            </a:r>
            <a:r>
              <a:rPr lang="en-IN" sz="2400" dirty="0">
                <a:latin typeface="Arial" panose="020B0604020202020204" pitchFamily="34" charset="0"/>
                <a:cs typeface="Arial" panose="020B0604020202020204" pitchFamily="34" charset="0"/>
              </a:rPr>
              <a:t>in right subtree greater than parent</a:t>
            </a:r>
          </a:p>
          <a:p>
            <a:pPr marL="0" indent="0">
              <a:buNone/>
            </a:pPr>
            <a:r>
              <a:rPr lang="en-IN" sz="2400" dirty="0">
                <a:latin typeface="Arial" panose="020B0604020202020204" pitchFamily="34" charset="0"/>
                <a:cs typeface="Arial" panose="020B0604020202020204" pitchFamily="34" charset="0"/>
              </a:rPr>
              <a:t> – </a:t>
            </a:r>
            <a:r>
              <a:rPr lang="en-IN" sz="2400" dirty="0" smtClean="0">
                <a:latin typeface="Arial" panose="020B0604020202020204" pitchFamily="34" charset="0"/>
                <a:cs typeface="Arial" panose="020B0604020202020204" pitchFamily="34" charset="0"/>
              </a:rPr>
              <a:t>Facilitates </a:t>
            </a:r>
            <a:r>
              <a:rPr lang="en-IN" sz="2400" dirty="0">
                <a:latin typeface="Arial" panose="020B0604020202020204" pitchFamily="34" charset="0"/>
                <a:cs typeface="Arial" panose="020B0604020202020204" pitchFamily="34" charset="0"/>
              </a:rPr>
              <a:t>duplicate elimination</a:t>
            </a:r>
          </a:p>
          <a:p>
            <a:pPr marL="0" indent="0">
              <a:buNone/>
            </a:pPr>
            <a:r>
              <a:rPr lang="en-IN" sz="2400" dirty="0">
                <a:latin typeface="Arial" panose="020B0604020202020204" pitchFamily="34" charset="0"/>
                <a:cs typeface="Arial" panose="020B0604020202020204" pitchFamily="34" charset="0"/>
              </a:rPr>
              <a:t> – </a:t>
            </a:r>
            <a:r>
              <a:rPr lang="en-IN" sz="2400" dirty="0" smtClean="0">
                <a:latin typeface="Arial" panose="020B0604020202020204" pitchFamily="34" charset="0"/>
                <a:cs typeface="Arial" panose="020B0604020202020204" pitchFamily="34" charset="0"/>
              </a:rPr>
              <a:t>Fast</a:t>
            </a:r>
            <a:r>
              <a:rPr lang="en-IN" sz="2400" dirty="0">
                <a:latin typeface="Arial" panose="020B0604020202020204" pitchFamily="34" charset="0"/>
                <a:cs typeface="Arial" panose="020B0604020202020204" pitchFamily="34" charset="0"/>
              </a:rPr>
              <a:t> searches, maximum of log n comparisons</a:t>
            </a:r>
          </a:p>
          <a:p>
            <a:pPr marL="0" indent="0" algn="just">
              <a:buNone/>
            </a:pPr>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21</a:t>
            </a:fld>
            <a:endParaRPr lang="en-US">
              <a:solidFill>
                <a:srgbClr val="000000"/>
              </a:solidFill>
            </a:endParaRPr>
          </a:p>
        </p:txBody>
      </p:sp>
      <p:sp>
        <p:nvSpPr>
          <p:cNvPr id="5" name="Title 1"/>
          <p:cNvSpPr>
            <a:spLocks noGrp="1"/>
          </p:cNvSpPr>
          <p:nvPr>
            <p:ph type="title"/>
          </p:nvPr>
        </p:nvSpPr>
        <p:spPr>
          <a:xfrm>
            <a:off x="574675" y="304801"/>
            <a:ext cx="8001000" cy="1216025"/>
          </a:xfrm>
        </p:spPr>
        <p:txBody>
          <a:bodyPr/>
          <a:lstStyle/>
          <a:p>
            <a:r>
              <a:rPr lang="en-US" b="1" dirty="0" smtClean="0">
                <a:solidFill>
                  <a:srgbClr val="FF0000"/>
                </a:solidFill>
              </a:rPr>
              <a:t>Non-Linear Data Structures</a:t>
            </a:r>
            <a:endParaRPr lang="en-US" b="1" dirty="0">
              <a:solidFill>
                <a:srgbClr val="FF0000"/>
              </a:solidFill>
            </a:endParaRPr>
          </a:p>
        </p:txBody>
      </p:sp>
    </p:spTree>
    <p:extLst>
      <p:ext uri="{BB962C8B-B14F-4D97-AF65-F5344CB8AC3E}">
        <p14:creationId xmlns:p14="http://schemas.microsoft.com/office/powerpoint/2010/main" val="19100339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800" b="1" dirty="0" smtClean="0">
                <a:latin typeface="Arial" panose="020B0604020202020204" pitchFamily="34" charset="0"/>
                <a:cs typeface="Arial" panose="020B0604020202020204" pitchFamily="34" charset="0"/>
              </a:rPr>
              <a:t>Graph</a:t>
            </a:r>
          </a:p>
          <a:p>
            <a:pPr marL="0" indent="0" algn="just">
              <a:buNone/>
            </a:pPr>
            <a:r>
              <a:rPr lang="en-IN" sz="2800" dirty="0" smtClean="0"/>
              <a:t>A </a:t>
            </a:r>
            <a:r>
              <a:rPr lang="en-IN" sz="2800" dirty="0"/>
              <a:t>graph, G , is an ordered set (V,E) where V represent set of elements called nodes or vertices in graph terminology and </a:t>
            </a:r>
            <a:r>
              <a:rPr lang="en-IN" sz="2800" dirty="0" smtClean="0"/>
              <a:t>E represent </a:t>
            </a:r>
            <a:r>
              <a:rPr lang="en-IN" sz="2800" dirty="0"/>
              <a:t>the edges between these elements. This data structure is </a:t>
            </a:r>
            <a:r>
              <a:rPr lang="en-IN" sz="2800" dirty="0" smtClean="0"/>
              <a:t>used to </a:t>
            </a:r>
            <a:r>
              <a:rPr lang="en-IN" sz="2800" dirty="0"/>
              <a:t>represent relationship between pairs of elements which are </a:t>
            </a:r>
            <a:r>
              <a:rPr lang="en-IN" sz="2800" dirty="0" smtClean="0"/>
              <a:t>not necessarily </a:t>
            </a:r>
            <a:r>
              <a:rPr lang="en-IN" sz="2800" dirty="0"/>
              <a:t>hierarchical in nature. Usually there is no </a:t>
            </a:r>
            <a:r>
              <a:rPr lang="en-IN" sz="2800" dirty="0" smtClean="0"/>
              <a:t>distinguished ‘first</a:t>
            </a:r>
            <a:r>
              <a:rPr lang="en-IN" sz="2800" dirty="0"/>
              <a:t>' or `last' nodes. Graph may or may not have cycles</a:t>
            </a:r>
          </a:p>
          <a:p>
            <a:pPr marL="0" indent="0" algn="just">
              <a:buNone/>
            </a:pPr>
            <a:r>
              <a:rPr lang="en-IN" sz="2800" dirty="0"/>
              <a:t/>
            </a:r>
            <a:br>
              <a:rPr lang="en-IN" sz="2800" dirty="0"/>
            </a:br>
            <a:endParaRPr lang="en-US" sz="2800" dirty="0"/>
          </a:p>
          <a:p>
            <a:pPr marL="0" indent="0" algn="just">
              <a:buNone/>
            </a:pPr>
            <a:endParaRPr lang="en-US" sz="2800" b="1" dirty="0" smtClean="0">
              <a:latin typeface="Arial" panose="020B0604020202020204" pitchFamily="34" charset="0"/>
              <a:cs typeface="Arial" panose="020B0604020202020204" pitchFamily="34" charset="0"/>
            </a:endParaRPr>
          </a:p>
          <a:p>
            <a:pPr marL="0" indent="0" algn="just">
              <a:buNone/>
            </a:pPr>
            <a:endParaRPr lang="en-US" sz="2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22</a:t>
            </a:fld>
            <a:endParaRPr lang="en-US">
              <a:solidFill>
                <a:srgbClr val="000000"/>
              </a:solidFill>
            </a:endParaRPr>
          </a:p>
        </p:txBody>
      </p:sp>
      <p:sp>
        <p:nvSpPr>
          <p:cNvPr id="5" name="Title 1"/>
          <p:cNvSpPr>
            <a:spLocks noGrp="1"/>
          </p:cNvSpPr>
          <p:nvPr>
            <p:ph type="title"/>
          </p:nvPr>
        </p:nvSpPr>
        <p:spPr>
          <a:xfrm>
            <a:off x="574675" y="304801"/>
            <a:ext cx="8001000" cy="1216025"/>
          </a:xfrm>
        </p:spPr>
        <p:txBody>
          <a:bodyPr/>
          <a:lstStyle/>
          <a:p>
            <a:r>
              <a:rPr lang="en-US" b="1" dirty="0" smtClean="0">
                <a:solidFill>
                  <a:srgbClr val="FF0000"/>
                </a:solidFill>
              </a:rPr>
              <a:t>Non-Linear Data Structures</a:t>
            </a:r>
            <a:endParaRPr lang="en-US" b="1" dirty="0">
              <a:solidFill>
                <a:srgbClr val="FF0000"/>
              </a:solidFill>
            </a:endParaRPr>
          </a:p>
        </p:txBody>
      </p:sp>
    </p:spTree>
    <p:extLst>
      <p:ext uri="{BB962C8B-B14F-4D97-AF65-F5344CB8AC3E}">
        <p14:creationId xmlns:p14="http://schemas.microsoft.com/office/powerpoint/2010/main" val="2429767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sz="2800" b="1" dirty="0" smtClean="0">
                <a:latin typeface="Arial" panose="020B0604020202020204" pitchFamily="34" charset="0"/>
                <a:cs typeface="Arial" panose="020B0604020202020204" pitchFamily="34" charset="0"/>
              </a:rPr>
              <a:t>Types of Graphs</a:t>
            </a:r>
          </a:p>
          <a:p>
            <a:pPr marL="0" indent="0" algn="just">
              <a:buNone/>
            </a:pPr>
            <a:r>
              <a:rPr lang="en-US" sz="2800" b="1" dirty="0" smtClean="0">
                <a:latin typeface="Arial" panose="020B0604020202020204" pitchFamily="34" charset="0"/>
                <a:cs typeface="Arial" panose="020B0604020202020204" pitchFamily="34" charset="0"/>
              </a:rPr>
              <a:t>1. Connected Graph: </a:t>
            </a:r>
            <a:r>
              <a:rPr lang="en-US" sz="2800" dirty="0" smtClean="0">
                <a:latin typeface="Arial" panose="020B0604020202020204" pitchFamily="34" charset="0"/>
                <a:cs typeface="Arial" panose="020B0604020202020204" pitchFamily="34" charset="0"/>
              </a:rPr>
              <a:t>A path exists between any two vertices of the graphs.</a:t>
            </a:r>
          </a:p>
          <a:p>
            <a:pPr marL="0" indent="0" algn="just">
              <a:buNone/>
            </a:pPr>
            <a:r>
              <a:rPr lang="en-US" sz="2800" b="1" dirty="0" smtClean="0">
                <a:latin typeface="Arial" panose="020B0604020202020204" pitchFamily="34" charset="0"/>
                <a:cs typeface="Arial" panose="020B0604020202020204" pitchFamily="34" charset="0"/>
              </a:rPr>
              <a:t>2. Complete Graph: </a:t>
            </a:r>
            <a:r>
              <a:rPr lang="en-US" sz="2800" dirty="0" smtClean="0">
                <a:latin typeface="Arial" panose="020B0604020202020204" pitchFamily="34" charset="0"/>
                <a:cs typeface="Arial" panose="020B0604020202020204" pitchFamily="34" charset="0"/>
              </a:rPr>
              <a:t>Every node is connected with every other node in the graph.</a:t>
            </a:r>
          </a:p>
          <a:p>
            <a:pPr marL="0" indent="0" algn="just">
              <a:buNone/>
            </a:pPr>
            <a:r>
              <a:rPr lang="en-US" sz="2800" b="1" dirty="0" smtClean="0">
                <a:latin typeface="Arial" panose="020B0604020202020204" pitchFamily="34" charset="0"/>
                <a:cs typeface="Arial" panose="020B0604020202020204" pitchFamily="34" charset="0"/>
              </a:rPr>
              <a:t>3. Weighted </a:t>
            </a:r>
            <a:r>
              <a:rPr lang="en-US" sz="2800" b="1" dirty="0">
                <a:latin typeface="Arial" panose="020B0604020202020204" pitchFamily="34" charset="0"/>
                <a:cs typeface="Arial" panose="020B0604020202020204" pitchFamily="34" charset="0"/>
              </a:rPr>
              <a:t>Graph</a:t>
            </a:r>
            <a:r>
              <a:rPr lang="en-US" sz="2800" b="1" dirty="0" smtClean="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Each edge is assigned a number.</a:t>
            </a:r>
          </a:p>
          <a:p>
            <a:pPr marL="0" indent="0" algn="just">
              <a:buNone/>
            </a:pPr>
            <a:r>
              <a:rPr lang="en-US" sz="2800" b="1" dirty="0" smtClean="0">
                <a:latin typeface="Arial" panose="020B0604020202020204" pitchFamily="34" charset="0"/>
                <a:cs typeface="Arial" panose="020B0604020202020204" pitchFamily="34" charset="0"/>
              </a:rPr>
              <a:t>4. Directed Graph: </a:t>
            </a:r>
            <a:r>
              <a:rPr lang="en-US" sz="2800" dirty="0" smtClean="0">
                <a:latin typeface="Arial" panose="020B0604020202020204" pitchFamily="34" charset="0"/>
                <a:cs typeface="Arial" panose="020B0604020202020204" pitchFamily="34" charset="0"/>
              </a:rPr>
              <a:t>The direction of the edges indicate the path between vertices.</a:t>
            </a:r>
          </a:p>
          <a:p>
            <a:pPr marL="0" indent="0" algn="just">
              <a:buNone/>
            </a:pPr>
            <a:r>
              <a:rPr lang="en-US" sz="2800" b="1" dirty="0" smtClean="0">
                <a:latin typeface="Arial" panose="020B0604020202020204" pitchFamily="34" charset="0"/>
                <a:cs typeface="Arial" panose="020B0604020202020204" pitchFamily="34" charset="0"/>
              </a:rPr>
              <a:t>5. Undirected </a:t>
            </a:r>
            <a:r>
              <a:rPr lang="en-US" sz="2800" b="1" dirty="0">
                <a:latin typeface="Arial" panose="020B0604020202020204" pitchFamily="34" charset="0"/>
                <a:cs typeface="Arial" panose="020B0604020202020204" pitchFamily="34" charset="0"/>
              </a:rPr>
              <a:t>Graph</a:t>
            </a:r>
            <a:r>
              <a:rPr lang="en-US" sz="2800" b="1" dirty="0" smtClean="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The direction of edges are not indicated.</a:t>
            </a: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23</a:t>
            </a:fld>
            <a:endParaRPr lang="en-US">
              <a:solidFill>
                <a:srgbClr val="000000"/>
              </a:solidFill>
            </a:endParaRPr>
          </a:p>
        </p:txBody>
      </p:sp>
      <p:sp>
        <p:nvSpPr>
          <p:cNvPr id="5" name="Title 1"/>
          <p:cNvSpPr>
            <a:spLocks noGrp="1"/>
          </p:cNvSpPr>
          <p:nvPr>
            <p:ph type="title"/>
          </p:nvPr>
        </p:nvSpPr>
        <p:spPr>
          <a:xfrm>
            <a:off x="574675" y="304801"/>
            <a:ext cx="8001000" cy="1216025"/>
          </a:xfrm>
        </p:spPr>
        <p:txBody>
          <a:bodyPr/>
          <a:lstStyle/>
          <a:p>
            <a:r>
              <a:rPr lang="en-US" b="1" dirty="0" smtClean="0">
                <a:solidFill>
                  <a:srgbClr val="FF0000"/>
                </a:solidFill>
              </a:rPr>
              <a:t>Non-Linear Data Structures</a:t>
            </a:r>
            <a:endParaRPr lang="en-US" b="1" dirty="0">
              <a:solidFill>
                <a:srgbClr val="FF0000"/>
              </a:solidFill>
            </a:endParaRPr>
          </a:p>
        </p:txBody>
      </p:sp>
    </p:spTree>
    <p:extLst>
      <p:ext uri="{BB962C8B-B14F-4D97-AF65-F5344CB8AC3E}">
        <p14:creationId xmlns:p14="http://schemas.microsoft.com/office/powerpoint/2010/main" val="2057355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lgn="just">
              <a:buAutoNum type="arabicPeriod"/>
            </a:pPr>
            <a:r>
              <a:rPr lang="en-US" sz="2800" b="1" dirty="0" smtClean="0">
                <a:latin typeface="Arial" panose="020B0604020202020204" pitchFamily="34" charset="0"/>
                <a:cs typeface="Arial" panose="020B0604020202020204" pitchFamily="34" charset="0"/>
              </a:rPr>
              <a:t>Traversing: </a:t>
            </a:r>
            <a:r>
              <a:rPr lang="en-US" sz="2800" dirty="0" smtClean="0">
                <a:latin typeface="Arial" panose="020B0604020202020204" pitchFamily="34" charset="0"/>
                <a:cs typeface="Arial" panose="020B0604020202020204" pitchFamily="34" charset="0"/>
              </a:rPr>
              <a:t>Accessing each record exactly once so that certain items in the record may be processed.</a:t>
            </a:r>
          </a:p>
          <a:p>
            <a:pPr marL="514350" indent="-514350" algn="just">
              <a:buAutoNum type="arabicPeriod"/>
            </a:pPr>
            <a:r>
              <a:rPr lang="en-US" sz="2800" b="1" dirty="0" smtClean="0">
                <a:latin typeface="Arial" panose="020B0604020202020204" pitchFamily="34" charset="0"/>
                <a:cs typeface="Arial" panose="020B0604020202020204" pitchFamily="34" charset="0"/>
              </a:rPr>
              <a:t>Searching:</a:t>
            </a:r>
            <a:r>
              <a:rPr lang="en-US" sz="2800" dirty="0" smtClean="0">
                <a:latin typeface="Arial" panose="020B0604020202020204" pitchFamily="34" charset="0"/>
                <a:cs typeface="Arial" panose="020B0604020202020204" pitchFamily="34" charset="0"/>
              </a:rPr>
              <a:t> Finding the location of the record with a given key value or finding the locations of all records which satisfy one or more conditions.</a:t>
            </a:r>
          </a:p>
          <a:p>
            <a:pPr marL="514350" indent="-514350" algn="just">
              <a:buAutoNum type="arabicPeriod"/>
            </a:pPr>
            <a:r>
              <a:rPr lang="en-US" sz="2800" b="1" dirty="0" smtClean="0">
                <a:latin typeface="Arial" panose="020B0604020202020204" pitchFamily="34" charset="0"/>
                <a:cs typeface="Arial" panose="020B0604020202020204" pitchFamily="34" charset="0"/>
              </a:rPr>
              <a:t>Insertion:</a:t>
            </a:r>
            <a:r>
              <a:rPr lang="en-US" sz="2800" dirty="0" smtClean="0">
                <a:latin typeface="Arial" panose="020B0604020202020204" pitchFamily="34" charset="0"/>
                <a:cs typeface="Arial" panose="020B0604020202020204" pitchFamily="34" charset="0"/>
              </a:rPr>
              <a:t> Adding a new record to the structure.</a:t>
            </a:r>
          </a:p>
          <a:p>
            <a:pPr marL="514350" indent="-514350" algn="just">
              <a:buAutoNum type="arabicPeriod"/>
            </a:pPr>
            <a:r>
              <a:rPr lang="en-US" sz="2800" b="1" dirty="0" smtClean="0">
                <a:latin typeface="Arial" panose="020B0604020202020204" pitchFamily="34" charset="0"/>
                <a:cs typeface="Arial" panose="020B0604020202020204" pitchFamily="34" charset="0"/>
              </a:rPr>
              <a:t>Deletion: </a:t>
            </a:r>
            <a:r>
              <a:rPr lang="en-US" sz="2800" dirty="0" smtClean="0">
                <a:latin typeface="Arial" panose="020B0604020202020204" pitchFamily="34" charset="0"/>
                <a:cs typeface="Arial" panose="020B0604020202020204" pitchFamily="34" charset="0"/>
              </a:rPr>
              <a:t>Removing a record from the structure.</a:t>
            </a:r>
            <a:endParaRPr lang="en-US" sz="2800" b="1"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24</a:t>
            </a:fld>
            <a:endParaRPr lang="en-US">
              <a:solidFill>
                <a:srgbClr val="000000"/>
              </a:solidFill>
            </a:endParaRPr>
          </a:p>
        </p:txBody>
      </p:sp>
      <p:sp>
        <p:nvSpPr>
          <p:cNvPr id="5" name="Title 1"/>
          <p:cNvSpPr>
            <a:spLocks noGrp="1"/>
          </p:cNvSpPr>
          <p:nvPr>
            <p:ph type="title"/>
          </p:nvPr>
        </p:nvSpPr>
        <p:spPr>
          <a:xfrm>
            <a:off x="574674" y="304801"/>
            <a:ext cx="8493125" cy="1216025"/>
          </a:xfrm>
        </p:spPr>
        <p:txBody>
          <a:bodyPr/>
          <a:lstStyle/>
          <a:p>
            <a:r>
              <a:rPr lang="en-US" b="1" dirty="0" smtClean="0">
                <a:solidFill>
                  <a:srgbClr val="FF0000"/>
                </a:solidFill>
              </a:rPr>
              <a:t>Operations on Data Structures</a:t>
            </a:r>
            <a:endParaRPr lang="en-US" b="1" dirty="0">
              <a:solidFill>
                <a:srgbClr val="FF0000"/>
              </a:solidFill>
            </a:endParaRPr>
          </a:p>
        </p:txBody>
      </p:sp>
    </p:spTree>
    <p:extLst>
      <p:ext uri="{BB962C8B-B14F-4D97-AF65-F5344CB8AC3E}">
        <p14:creationId xmlns:p14="http://schemas.microsoft.com/office/powerpoint/2010/main" val="19825454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lgn="just">
              <a:buAutoNum type="arabicPeriod"/>
            </a:pPr>
            <a:r>
              <a:rPr lang="en-US" sz="2800" b="1" dirty="0" smtClean="0">
                <a:latin typeface="Arial" panose="020B0604020202020204" pitchFamily="34" charset="0"/>
                <a:cs typeface="Arial" panose="020B0604020202020204" pitchFamily="34" charset="0"/>
              </a:rPr>
              <a:t>Sorting: </a:t>
            </a:r>
            <a:r>
              <a:rPr lang="en-US" sz="2800" dirty="0" smtClean="0">
                <a:latin typeface="Arial" panose="020B0604020202020204" pitchFamily="34" charset="0"/>
                <a:cs typeface="Arial" panose="020B0604020202020204" pitchFamily="34" charset="0"/>
              </a:rPr>
              <a:t>Arranging the records in some logical order.</a:t>
            </a:r>
          </a:p>
          <a:p>
            <a:pPr marL="514350" indent="-514350" algn="just">
              <a:buAutoNum type="arabicPeriod"/>
            </a:pPr>
            <a:r>
              <a:rPr lang="en-US" sz="2800" b="1" dirty="0" smtClean="0">
                <a:latin typeface="Arial" panose="020B0604020202020204" pitchFamily="34" charset="0"/>
                <a:cs typeface="Arial" panose="020B0604020202020204" pitchFamily="34" charset="0"/>
              </a:rPr>
              <a:t>Merging:</a:t>
            </a:r>
            <a:r>
              <a:rPr lang="en-US" sz="2800" dirty="0" smtClean="0">
                <a:latin typeface="Arial" panose="020B0604020202020204" pitchFamily="34" charset="0"/>
                <a:cs typeface="Arial" panose="020B0604020202020204" pitchFamily="34" charset="0"/>
              </a:rPr>
              <a:t> Combining the records in two different sorted files into a single sorted </a:t>
            </a:r>
            <a:r>
              <a:rPr lang="en-US" sz="2800" smtClean="0">
                <a:latin typeface="Arial" panose="020B0604020202020204" pitchFamily="34" charset="0"/>
                <a:cs typeface="Arial" panose="020B0604020202020204" pitchFamily="34" charset="0"/>
              </a:rPr>
              <a:t>file.</a:t>
            </a:r>
            <a:endParaRPr lang="en-US" sz="2800" b="1"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25</a:t>
            </a:fld>
            <a:endParaRPr lang="en-US">
              <a:solidFill>
                <a:srgbClr val="000000"/>
              </a:solidFill>
            </a:endParaRPr>
          </a:p>
        </p:txBody>
      </p:sp>
      <p:sp>
        <p:nvSpPr>
          <p:cNvPr id="5" name="Title 1"/>
          <p:cNvSpPr>
            <a:spLocks noGrp="1"/>
          </p:cNvSpPr>
          <p:nvPr>
            <p:ph type="title"/>
          </p:nvPr>
        </p:nvSpPr>
        <p:spPr>
          <a:xfrm>
            <a:off x="574674" y="304801"/>
            <a:ext cx="8493125" cy="1216025"/>
          </a:xfrm>
        </p:spPr>
        <p:txBody>
          <a:bodyPr/>
          <a:lstStyle/>
          <a:p>
            <a:pPr algn="just"/>
            <a:r>
              <a:rPr lang="en-US" sz="3200" b="1" dirty="0" smtClean="0">
                <a:solidFill>
                  <a:srgbClr val="FF0000"/>
                </a:solidFill>
              </a:rPr>
              <a:t>Operations That are used in Special Situations on Data Structures</a:t>
            </a:r>
            <a:endParaRPr lang="en-US" sz="3200" b="1" dirty="0">
              <a:solidFill>
                <a:srgbClr val="FF0000"/>
              </a:solidFill>
            </a:endParaRPr>
          </a:p>
        </p:txBody>
      </p:sp>
    </p:spTree>
    <p:extLst>
      <p:ext uri="{BB962C8B-B14F-4D97-AF65-F5344CB8AC3E}">
        <p14:creationId xmlns:p14="http://schemas.microsoft.com/office/powerpoint/2010/main" val="2420455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Learning Objectives</a:t>
            </a:r>
            <a:endParaRPr lang="en-US" b="1" dirty="0">
              <a:solidFill>
                <a:srgbClr val="FF0000"/>
              </a:solidFill>
            </a:endParaRPr>
          </a:p>
        </p:txBody>
      </p:sp>
      <p:sp>
        <p:nvSpPr>
          <p:cNvPr id="3" name="Content Placeholder 2"/>
          <p:cNvSpPr>
            <a:spLocks noGrp="1"/>
          </p:cNvSpPr>
          <p:nvPr>
            <p:ph idx="1"/>
          </p:nvPr>
        </p:nvSpPr>
        <p:spPr/>
        <p:txBody>
          <a:bodyPr/>
          <a:lstStyle/>
          <a:p>
            <a:r>
              <a:rPr lang="en-US" sz="2400" dirty="0" smtClean="0"/>
              <a:t>Data Structure and its Characteristics</a:t>
            </a:r>
          </a:p>
          <a:p>
            <a:r>
              <a:rPr lang="en-US" sz="2400" dirty="0" smtClean="0"/>
              <a:t>Types of Data Structures</a:t>
            </a:r>
          </a:p>
          <a:p>
            <a:r>
              <a:rPr lang="en-US" sz="2400" dirty="0" smtClean="0"/>
              <a:t>Operations on Data Structures</a:t>
            </a:r>
          </a:p>
          <a:p>
            <a:endParaRPr lang="en-US" sz="2400" dirty="0" smtClean="0"/>
          </a:p>
          <a:p>
            <a:pPr marL="471487" lvl="1" indent="0">
              <a:buNone/>
            </a:pPr>
            <a:endParaRPr lang="en-US" sz="2000" dirty="0" smtClean="0"/>
          </a:p>
          <a:p>
            <a:endParaRPr lang="en-US" sz="2400" dirty="0" smtClean="0"/>
          </a:p>
          <a:p>
            <a:pPr marL="0" indent="0">
              <a:buNone/>
            </a:pPr>
            <a:endParaRPr lang="en-US" sz="2400" dirty="0"/>
          </a:p>
          <a:p>
            <a:pPr marL="0" indent="0">
              <a:buNone/>
            </a:pPr>
            <a:endParaRPr lang="en-US" sz="2400" dirty="0" smtClean="0"/>
          </a:p>
          <a:p>
            <a:endParaRPr lang="en-US" sz="2400" dirty="0" smtClean="0"/>
          </a:p>
          <a:p>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3</a:t>
            </a:fld>
            <a:endParaRPr lang="en-US">
              <a:solidFill>
                <a:srgbClr val="000000"/>
              </a:solidFill>
            </a:endParaRPr>
          </a:p>
        </p:txBody>
      </p:sp>
    </p:spTree>
    <p:extLst>
      <p:ext uri="{BB962C8B-B14F-4D97-AF65-F5344CB8AC3E}">
        <p14:creationId xmlns:p14="http://schemas.microsoft.com/office/powerpoint/2010/main" val="25854583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Data Structure and its characteristics</a:t>
            </a:r>
            <a:endParaRPr lang="en-US" b="1" dirty="0">
              <a:solidFill>
                <a:srgbClr val="FF0000"/>
              </a:solidFill>
            </a:endParaRPr>
          </a:p>
        </p:txBody>
      </p:sp>
      <p:sp>
        <p:nvSpPr>
          <p:cNvPr id="3" name="Content Placeholder 2"/>
          <p:cNvSpPr>
            <a:spLocks noGrp="1"/>
          </p:cNvSpPr>
          <p:nvPr>
            <p:ph idx="1"/>
          </p:nvPr>
        </p:nvSpPr>
        <p:spPr/>
        <p:txBody>
          <a:bodyPr/>
          <a:lstStyle/>
          <a:p>
            <a:pPr marL="0" indent="0" algn="just">
              <a:buNone/>
            </a:pPr>
            <a:r>
              <a:rPr lang="en-IN" sz="2800" dirty="0">
                <a:latin typeface="Arial" panose="020B0604020202020204" pitchFamily="34" charset="0"/>
                <a:cs typeface="Arial" panose="020B0604020202020204" pitchFamily="34" charset="0"/>
              </a:rPr>
              <a:t>The logical and mathematical model of a particular organization of data is </a:t>
            </a:r>
            <a:r>
              <a:rPr lang="en-IN" sz="2800" dirty="0" smtClean="0">
                <a:latin typeface="Arial" panose="020B0604020202020204" pitchFamily="34" charset="0"/>
                <a:cs typeface="Arial" panose="020B0604020202020204" pitchFamily="34" charset="0"/>
              </a:rPr>
              <a:t>called a data structure. Or, it can be defined as a set of data elements that represent the operations such as insertion, deletion, modification and traversal of the values present in the data elements.</a:t>
            </a:r>
          </a:p>
          <a:p>
            <a:pPr marL="0" indent="0" algn="just">
              <a:buNone/>
            </a:pPr>
            <a:r>
              <a:rPr lang="en-IN" sz="2800" dirty="0" smtClean="0">
                <a:latin typeface="Arial" panose="020B0604020202020204" pitchFamily="34" charset="0"/>
                <a:cs typeface="Arial" panose="020B0604020202020204" pitchFamily="34" charset="0"/>
              </a:rPr>
              <a:t>In other words, data structure can also be defined as the logical or mathematical model of a particular organization of data. </a:t>
            </a:r>
            <a:endParaRPr lang="en-IN"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4</a:t>
            </a:fld>
            <a:endParaRPr lang="en-US">
              <a:solidFill>
                <a:srgbClr val="000000"/>
              </a:solidFill>
            </a:endParaRPr>
          </a:p>
        </p:txBody>
      </p:sp>
    </p:spTree>
    <p:extLst>
      <p:ext uri="{BB962C8B-B14F-4D97-AF65-F5344CB8AC3E}">
        <p14:creationId xmlns:p14="http://schemas.microsoft.com/office/powerpoint/2010/main" val="535256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Data Structure and its characteristics</a:t>
            </a:r>
            <a:endParaRPr lang="en-US" b="1" dirty="0">
              <a:solidFill>
                <a:srgbClr val="FF0000"/>
              </a:solidFill>
            </a:endParaRPr>
          </a:p>
        </p:txBody>
      </p:sp>
      <p:sp>
        <p:nvSpPr>
          <p:cNvPr id="3" name="Content Placeholder 2"/>
          <p:cNvSpPr>
            <a:spLocks noGrp="1"/>
          </p:cNvSpPr>
          <p:nvPr>
            <p:ph idx="1"/>
          </p:nvPr>
        </p:nvSpPr>
        <p:spPr/>
        <p:txBody>
          <a:bodyPr/>
          <a:lstStyle/>
          <a:p>
            <a:pPr marL="0" indent="0" algn="just">
              <a:buNone/>
            </a:pPr>
            <a:r>
              <a:rPr lang="en-IN" sz="2800" dirty="0" smtClean="0">
                <a:latin typeface="Arial" panose="020B0604020202020204" pitchFamily="34" charset="0"/>
                <a:cs typeface="Arial" panose="020B0604020202020204" pitchFamily="34" charset="0"/>
              </a:rPr>
              <a:t>The </a:t>
            </a:r>
            <a:r>
              <a:rPr lang="en-IN" sz="2800" dirty="0">
                <a:latin typeface="Arial" panose="020B0604020202020204" pitchFamily="34" charset="0"/>
                <a:cs typeface="Arial" panose="020B0604020202020204" pitchFamily="34" charset="0"/>
              </a:rPr>
              <a:t>main characteristics of a </a:t>
            </a:r>
            <a:r>
              <a:rPr lang="en-IN" sz="2800" dirty="0" smtClean="0">
                <a:latin typeface="Arial" panose="020B0604020202020204" pitchFamily="34" charset="0"/>
                <a:cs typeface="Arial" panose="020B0604020202020204" pitchFamily="34" charset="0"/>
              </a:rPr>
              <a:t>data structure </a:t>
            </a:r>
            <a:r>
              <a:rPr lang="en-IN" sz="2800" dirty="0">
                <a:latin typeface="Arial" panose="020B0604020202020204" pitchFamily="34" charset="0"/>
                <a:cs typeface="Arial" panose="020B0604020202020204" pitchFamily="34" charset="0"/>
              </a:rPr>
              <a:t>are</a:t>
            </a:r>
            <a:r>
              <a:rPr lang="en-IN" sz="2800" dirty="0" smtClean="0">
                <a:latin typeface="Arial" panose="020B0604020202020204" pitchFamily="34" charset="0"/>
                <a:cs typeface="Arial" panose="020B0604020202020204" pitchFamily="34" charset="0"/>
              </a:rPr>
              <a:t>:</a:t>
            </a:r>
          </a:p>
          <a:p>
            <a:pPr marL="0" indent="0" algn="just">
              <a:buNone/>
            </a:pPr>
            <a:endParaRPr lang="en-IN" sz="2800" dirty="0">
              <a:latin typeface="Arial" panose="020B0604020202020204" pitchFamily="34" charset="0"/>
              <a:cs typeface="Arial" panose="020B0604020202020204" pitchFamily="34" charset="0"/>
            </a:endParaRPr>
          </a:p>
          <a:p>
            <a:pPr algn="just"/>
            <a:r>
              <a:rPr lang="en-IN" sz="2800" dirty="0" smtClean="0">
                <a:latin typeface="Arial" panose="020B0604020202020204" pitchFamily="34" charset="0"/>
                <a:cs typeface="Arial" panose="020B0604020202020204" pitchFamily="34" charset="0"/>
              </a:rPr>
              <a:t>It Contains </a:t>
            </a:r>
            <a:r>
              <a:rPr lang="en-IN" sz="2800" b="1" dirty="0" smtClean="0">
                <a:latin typeface="Arial" panose="020B0604020202020204" pitchFamily="34" charset="0"/>
                <a:cs typeface="Arial" panose="020B0604020202020204" pitchFamily="34" charset="0"/>
              </a:rPr>
              <a:t>component </a:t>
            </a:r>
            <a:r>
              <a:rPr lang="en-IN" sz="2800" b="1" dirty="0">
                <a:latin typeface="Arial" panose="020B0604020202020204" pitchFamily="34" charset="0"/>
                <a:cs typeface="Arial" panose="020B0604020202020204" pitchFamily="34" charset="0"/>
              </a:rPr>
              <a:t>data </a:t>
            </a:r>
            <a:r>
              <a:rPr lang="en-IN" sz="2800" b="1" dirty="0" smtClean="0">
                <a:latin typeface="Arial" panose="020B0604020202020204" pitchFamily="34" charset="0"/>
                <a:cs typeface="Arial" panose="020B0604020202020204" pitchFamily="34" charset="0"/>
              </a:rPr>
              <a:t>items </a:t>
            </a:r>
            <a:r>
              <a:rPr lang="en-IN" sz="2800" dirty="0" smtClean="0">
                <a:latin typeface="Arial" panose="020B0604020202020204" pitchFamily="34" charset="0"/>
                <a:cs typeface="Arial" panose="020B0604020202020204" pitchFamily="34" charset="0"/>
              </a:rPr>
              <a:t>which </a:t>
            </a:r>
            <a:r>
              <a:rPr lang="en-IN" sz="2800" dirty="0">
                <a:latin typeface="Arial" panose="020B0604020202020204" pitchFamily="34" charset="0"/>
                <a:cs typeface="Arial" panose="020B0604020202020204" pitchFamily="34" charset="0"/>
              </a:rPr>
              <a:t>may be atomic or another </a:t>
            </a:r>
            <a:r>
              <a:rPr lang="en-IN" sz="2800" dirty="0" smtClean="0">
                <a:latin typeface="Arial" panose="020B0604020202020204" pitchFamily="34" charset="0"/>
                <a:cs typeface="Arial" panose="020B0604020202020204" pitchFamily="34" charset="0"/>
              </a:rPr>
              <a:t>data structure</a:t>
            </a:r>
            <a:endParaRPr lang="en-IN" sz="2800" dirty="0">
              <a:latin typeface="Arial" panose="020B0604020202020204" pitchFamily="34" charset="0"/>
              <a:cs typeface="Arial" panose="020B0604020202020204" pitchFamily="34" charset="0"/>
            </a:endParaRPr>
          </a:p>
          <a:p>
            <a:pPr algn="just"/>
            <a:r>
              <a:rPr lang="en-IN" sz="2800" dirty="0" smtClean="0">
                <a:latin typeface="Arial" panose="020B0604020202020204" pitchFamily="34" charset="0"/>
                <a:cs typeface="Arial" panose="020B0604020202020204" pitchFamily="34" charset="0"/>
              </a:rPr>
              <a:t>It also contains a </a:t>
            </a:r>
            <a:r>
              <a:rPr lang="en-IN" sz="2800" b="1" dirty="0" smtClean="0">
                <a:latin typeface="Arial" panose="020B0604020202020204" pitchFamily="34" charset="0"/>
                <a:cs typeface="Arial" panose="020B0604020202020204" pitchFamily="34" charset="0"/>
              </a:rPr>
              <a:t>set </a:t>
            </a:r>
            <a:r>
              <a:rPr lang="en-IN" sz="2800" b="1" dirty="0">
                <a:latin typeface="Arial" panose="020B0604020202020204" pitchFamily="34" charset="0"/>
                <a:cs typeface="Arial" panose="020B0604020202020204" pitchFamily="34" charset="0"/>
              </a:rPr>
              <a:t>of </a:t>
            </a:r>
            <a:r>
              <a:rPr lang="en-IN" sz="2800" b="1" dirty="0" smtClean="0">
                <a:latin typeface="Arial" panose="020B0604020202020204" pitchFamily="34" charset="0"/>
                <a:cs typeface="Arial" panose="020B0604020202020204" pitchFamily="34" charset="0"/>
              </a:rPr>
              <a:t>operations </a:t>
            </a:r>
            <a:r>
              <a:rPr lang="en-IN" sz="2800" dirty="0" smtClean="0">
                <a:latin typeface="Arial" panose="020B0604020202020204" pitchFamily="34" charset="0"/>
                <a:cs typeface="Arial" panose="020B0604020202020204" pitchFamily="34" charset="0"/>
              </a:rPr>
              <a:t>on </a:t>
            </a:r>
            <a:r>
              <a:rPr lang="en-IN" sz="2800" dirty="0">
                <a:latin typeface="Arial" panose="020B0604020202020204" pitchFamily="34" charset="0"/>
                <a:cs typeface="Arial" panose="020B0604020202020204" pitchFamily="34" charset="0"/>
              </a:rPr>
              <a:t>one or more of the component </a:t>
            </a:r>
            <a:r>
              <a:rPr lang="en-IN" sz="2800" dirty="0" smtClean="0">
                <a:latin typeface="Arial" panose="020B0604020202020204" pitchFamily="34" charset="0"/>
                <a:cs typeface="Arial" panose="020B0604020202020204" pitchFamily="34" charset="0"/>
              </a:rPr>
              <a:t>items</a:t>
            </a:r>
            <a:endParaRPr lang="en-IN"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5</a:t>
            </a:fld>
            <a:endParaRPr lang="en-US">
              <a:solidFill>
                <a:srgbClr val="000000"/>
              </a:solidFill>
            </a:endParaRPr>
          </a:p>
        </p:txBody>
      </p:sp>
    </p:spTree>
    <p:extLst>
      <p:ext uri="{BB962C8B-B14F-4D97-AF65-F5344CB8AC3E}">
        <p14:creationId xmlns:p14="http://schemas.microsoft.com/office/powerpoint/2010/main" val="3650168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Data Structure and its characteristics</a:t>
            </a:r>
            <a:endParaRPr lang="en-US" b="1" dirty="0">
              <a:solidFill>
                <a:srgbClr val="FF0000"/>
              </a:solidFill>
            </a:endParaRPr>
          </a:p>
        </p:txBody>
      </p:sp>
      <p:sp>
        <p:nvSpPr>
          <p:cNvPr id="3" name="Content Placeholder 2"/>
          <p:cNvSpPr>
            <a:spLocks noGrp="1"/>
          </p:cNvSpPr>
          <p:nvPr>
            <p:ph idx="1"/>
          </p:nvPr>
        </p:nvSpPr>
        <p:spPr/>
        <p:txBody>
          <a:bodyPr/>
          <a:lstStyle/>
          <a:p>
            <a:pPr algn="just"/>
            <a:r>
              <a:rPr lang="en-IN" sz="2400" b="1" dirty="0" smtClean="0">
                <a:latin typeface="Arial" panose="020B0604020202020204" pitchFamily="34" charset="0"/>
                <a:cs typeface="Arial" panose="020B0604020202020204" pitchFamily="34" charset="0"/>
              </a:rPr>
              <a:t>It Defines rules </a:t>
            </a:r>
            <a:r>
              <a:rPr lang="en-IN" sz="2400" dirty="0" smtClean="0">
                <a:latin typeface="Arial" panose="020B0604020202020204" pitchFamily="34" charset="0"/>
                <a:cs typeface="Arial" panose="020B0604020202020204" pitchFamily="34" charset="0"/>
              </a:rPr>
              <a:t>as </a:t>
            </a:r>
            <a:r>
              <a:rPr lang="en-IN" sz="2400" dirty="0">
                <a:latin typeface="Arial" panose="020B0604020202020204" pitchFamily="34" charset="0"/>
                <a:cs typeface="Arial" panose="020B0604020202020204" pitchFamily="34" charset="0"/>
              </a:rPr>
              <a:t>to how components relate to each other and to </a:t>
            </a:r>
            <a:r>
              <a:rPr lang="en-IN" sz="2400" dirty="0" smtClean="0">
                <a:latin typeface="Arial" panose="020B0604020202020204" pitchFamily="34" charset="0"/>
                <a:cs typeface="Arial" panose="020B0604020202020204" pitchFamily="34" charset="0"/>
              </a:rPr>
              <a:t>the structure </a:t>
            </a:r>
            <a:r>
              <a:rPr lang="en-IN" sz="2400" dirty="0">
                <a:latin typeface="Arial" panose="020B0604020202020204" pitchFamily="34" charset="0"/>
                <a:cs typeface="Arial" panose="020B0604020202020204" pitchFamily="34" charset="0"/>
              </a:rPr>
              <a:t>as a </a:t>
            </a:r>
            <a:r>
              <a:rPr lang="en-IN" sz="2400" dirty="0" smtClean="0">
                <a:latin typeface="Arial" panose="020B0604020202020204" pitchFamily="34" charset="0"/>
                <a:cs typeface="Arial" panose="020B0604020202020204" pitchFamily="34" charset="0"/>
              </a:rPr>
              <a:t>whole. The </a:t>
            </a:r>
            <a:r>
              <a:rPr lang="en-IN" sz="2400" dirty="0">
                <a:latin typeface="Arial" panose="020B0604020202020204" pitchFamily="34" charset="0"/>
                <a:cs typeface="Arial" panose="020B0604020202020204" pitchFamily="34" charset="0"/>
              </a:rPr>
              <a:t>choice of a particular data structure depends on </a:t>
            </a:r>
            <a:r>
              <a:rPr lang="en-IN" sz="2400" dirty="0" smtClean="0">
                <a:latin typeface="Arial" panose="020B0604020202020204" pitchFamily="34" charset="0"/>
                <a:cs typeface="Arial" panose="020B0604020202020204" pitchFamily="34" charset="0"/>
              </a:rPr>
              <a:t>following consideration</a:t>
            </a:r>
            <a:r>
              <a:rPr lang="en-IN" sz="2400" dirty="0">
                <a:latin typeface="Arial" panose="020B0604020202020204" pitchFamily="34" charset="0"/>
                <a:cs typeface="Arial" panose="020B0604020202020204" pitchFamily="34" charset="0"/>
              </a:rPr>
              <a:t>:</a:t>
            </a:r>
          </a:p>
          <a:p>
            <a:pPr marL="0" indent="0" algn="just">
              <a:buNone/>
            </a:pPr>
            <a:r>
              <a:rPr lang="en-IN" sz="2400" dirty="0" smtClean="0">
                <a:latin typeface="Arial" panose="020B0604020202020204" pitchFamily="34" charset="0"/>
                <a:cs typeface="Arial" panose="020B0604020202020204" pitchFamily="34" charset="0"/>
              </a:rPr>
              <a:t> - It </a:t>
            </a:r>
            <a:r>
              <a:rPr lang="en-IN" sz="2400" dirty="0">
                <a:latin typeface="Arial" panose="020B0604020202020204" pitchFamily="34" charset="0"/>
                <a:cs typeface="Arial" panose="020B0604020202020204" pitchFamily="34" charset="0"/>
              </a:rPr>
              <a:t>must be rich enough in structure to mirror actual </a:t>
            </a:r>
            <a:r>
              <a:rPr lang="en-IN" sz="2400" dirty="0" smtClean="0">
                <a:latin typeface="Arial" panose="020B0604020202020204" pitchFamily="34" charset="0"/>
                <a:cs typeface="Arial" panose="020B0604020202020204" pitchFamily="34" charset="0"/>
              </a:rPr>
              <a:t>   </a:t>
            </a:r>
          </a:p>
          <a:p>
            <a:pPr marL="0" indent="0" algn="just">
              <a:buNone/>
            </a:pPr>
            <a:r>
              <a:rPr lang="en-IN" sz="2400" dirty="0">
                <a:latin typeface="Arial" panose="020B0604020202020204" pitchFamily="34" charset="0"/>
                <a:cs typeface="Arial" panose="020B0604020202020204" pitchFamily="34" charset="0"/>
              </a:rPr>
              <a:t> </a:t>
            </a:r>
            <a:r>
              <a:rPr lang="en-IN" sz="2400" dirty="0" smtClean="0">
                <a:latin typeface="Arial" panose="020B0604020202020204" pitchFamily="34" charset="0"/>
                <a:cs typeface="Arial" panose="020B0604020202020204" pitchFamily="34" charset="0"/>
              </a:rPr>
              <a:t>  relationships </a:t>
            </a:r>
            <a:r>
              <a:rPr lang="en-IN" sz="2400" dirty="0">
                <a:latin typeface="Arial" panose="020B0604020202020204" pitchFamily="34" charset="0"/>
                <a:cs typeface="Arial" panose="020B0604020202020204" pitchFamily="34" charset="0"/>
              </a:rPr>
              <a:t>of data in real world for example the </a:t>
            </a:r>
            <a:endParaRPr lang="en-IN" sz="2400" dirty="0" smtClean="0">
              <a:latin typeface="Arial" panose="020B0604020202020204" pitchFamily="34" charset="0"/>
              <a:cs typeface="Arial" panose="020B0604020202020204" pitchFamily="34" charset="0"/>
            </a:endParaRPr>
          </a:p>
          <a:p>
            <a:pPr marL="0" indent="0" algn="just">
              <a:buNone/>
            </a:pPr>
            <a:r>
              <a:rPr lang="en-IN" sz="2400" dirty="0">
                <a:latin typeface="Arial" panose="020B0604020202020204" pitchFamily="34" charset="0"/>
                <a:cs typeface="Arial" panose="020B0604020202020204" pitchFamily="34" charset="0"/>
              </a:rPr>
              <a:t> </a:t>
            </a:r>
            <a:r>
              <a:rPr lang="en-IN" sz="2400" dirty="0" smtClean="0">
                <a:latin typeface="Arial" panose="020B0604020202020204" pitchFamily="34" charset="0"/>
                <a:cs typeface="Arial" panose="020B0604020202020204" pitchFamily="34" charset="0"/>
              </a:rPr>
              <a:t>  hierarchical </a:t>
            </a:r>
            <a:r>
              <a:rPr lang="en-IN" sz="2400" dirty="0">
                <a:latin typeface="Arial" panose="020B0604020202020204" pitchFamily="34" charset="0"/>
                <a:cs typeface="Arial" panose="020B0604020202020204" pitchFamily="34" charset="0"/>
              </a:rPr>
              <a:t>relationship of </a:t>
            </a:r>
            <a:r>
              <a:rPr lang="en-IN" sz="2400" dirty="0" smtClean="0">
                <a:latin typeface="Arial" panose="020B0604020202020204" pitchFamily="34" charset="0"/>
                <a:cs typeface="Arial" panose="020B0604020202020204" pitchFamily="34" charset="0"/>
              </a:rPr>
              <a:t>the entities </a:t>
            </a:r>
            <a:r>
              <a:rPr lang="en-IN" sz="2400" dirty="0">
                <a:latin typeface="Arial" panose="020B0604020202020204" pitchFamily="34" charset="0"/>
                <a:cs typeface="Arial" panose="020B0604020202020204" pitchFamily="34" charset="0"/>
              </a:rPr>
              <a:t>is best described </a:t>
            </a:r>
            <a:endParaRPr lang="en-IN" sz="2400" dirty="0" smtClean="0">
              <a:latin typeface="Arial" panose="020B0604020202020204" pitchFamily="34" charset="0"/>
              <a:cs typeface="Arial" panose="020B0604020202020204" pitchFamily="34" charset="0"/>
            </a:endParaRPr>
          </a:p>
          <a:p>
            <a:pPr marL="0" indent="0" algn="just">
              <a:buNone/>
            </a:pPr>
            <a:r>
              <a:rPr lang="en-IN" sz="2400" dirty="0">
                <a:latin typeface="Arial" panose="020B0604020202020204" pitchFamily="34" charset="0"/>
                <a:cs typeface="Arial" panose="020B0604020202020204" pitchFamily="34" charset="0"/>
              </a:rPr>
              <a:t> </a:t>
            </a:r>
            <a:r>
              <a:rPr lang="en-IN" sz="2400" dirty="0" smtClean="0">
                <a:latin typeface="Arial" panose="020B0604020202020204" pitchFamily="34" charset="0"/>
                <a:cs typeface="Arial" panose="020B0604020202020204" pitchFamily="34" charset="0"/>
              </a:rPr>
              <a:t>  by </a:t>
            </a:r>
            <a:r>
              <a:rPr lang="en-IN" sz="2400" dirty="0">
                <a:latin typeface="Arial" panose="020B0604020202020204" pitchFamily="34" charset="0"/>
                <a:cs typeface="Arial" panose="020B0604020202020204" pitchFamily="34" charset="0"/>
              </a:rPr>
              <a:t>the </a:t>
            </a:r>
            <a:r>
              <a:rPr lang="en-IN" sz="2400" dirty="0" smtClean="0">
                <a:latin typeface="Arial" panose="020B0604020202020204" pitchFamily="34" charset="0"/>
                <a:cs typeface="Arial" panose="020B0604020202020204" pitchFamily="34" charset="0"/>
              </a:rPr>
              <a:t>― </a:t>
            </a:r>
            <a:r>
              <a:rPr lang="en-IN" sz="2400" b="1" dirty="0" smtClean="0">
                <a:latin typeface="Arial" panose="020B0604020202020204" pitchFamily="34" charset="0"/>
                <a:cs typeface="Arial" panose="020B0604020202020204" pitchFamily="34" charset="0"/>
              </a:rPr>
              <a:t>tree</a:t>
            </a:r>
            <a:r>
              <a:rPr lang="en-IN" sz="2400" dirty="0" smtClean="0">
                <a:latin typeface="Arial" panose="020B0604020202020204" pitchFamily="34" charset="0"/>
                <a:cs typeface="Arial" panose="020B0604020202020204" pitchFamily="34" charset="0"/>
              </a:rPr>
              <a:t> </a:t>
            </a:r>
            <a:r>
              <a:rPr lang="en-IN" sz="2400" dirty="0">
                <a:latin typeface="Arial" panose="020B0604020202020204" pitchFamily="34" charset="0"/>
                <a:cs typeface="Arial" panose="020B0604020202020204" pitchFamily="34" charset="0"/>
              </a:rPr>
              <a:t>data structure.</a:t>
            </a:r>
          </a:p>
          <a:p>
            <a:pPr marL="0" indent="0" algn="just">
              <a:buNone/>
            </a:pPr>
            <a:r>
              <a:rPr lang="en-IN" sz="2400" dirty="0" smtClean="0">
                <a:latin typeface="Arial" panose="020B0604020202020204" pitchFamily="34" charset="0"/>
                <a:cs typeface="Arial" panose="020B0604020202020204" pitchFamily="34" charset="0"/>
              </a:rPr>
              <a:t> - The </a:t>
            </a:r>
            <a:r>
              <a:rPr lang="en-IN" sz="2400" dirty="0">
                <a:latin typeface="Arial" panose="020B0604020202020204" pitchFamily="34" charset="0"/>
                <a:cs typeface="Arial" panose="020B0604020202020204" pitchFamily="34" charset="0"/>
              </a:rPr>
              <a:t>structure should be simple enough that </a:t>
            </a:r>
            <a:r>
              <a:rPr lang="en-IN" sz="2400" dirty="0" smtClean="0">
                <a:latin typeface="Arial" panose="020B0604020202020204" pitchFamily="34" charset="0"/>
                <a:cs typeface="Arial" panose="020B0604020202020204" pitchFamily="34" charset="0"/>
              </a:rPr>
              <a:t>one</a:t>
            </a:r>
          </a:p>
          <a:p>
            <a:pPr marL="0" indent="0" algn="just">
              <a:buNone/>
            </a:pPr>
            <a:r>
              <a:rPr lang="en-IN" sz="2400" dirty="0">
                <a:latin typeface="Arial" panose="020B0604020202020204" pitchFamily="34" charset="0"/>
                <a:cs typeface="Arial" panose="020B0604020202020204" pitchFamily="34" charset="0"/>
              </a:rPr>
              <a:t> </a:t>
            </a:r>
            <a:r>
              <a:rPr lang="en-IN" sz="2400" dirty="0" smtClean="0">
                <a:latin typeface="Arial" panose="020B0604020202020204" pitchFamily="34" charset="0"/>
                <a:cs typeface="Arial" panose="020B0604020202020204" pitchFamily="34" charset="0"/>
              </a:rPr>
              <a:t>  </a:t>
            </a:r>
            <a:r>
              <a:rPr lang="en-IN" sz="2400" dirty="0">
                <a:latin typeface="Arial" panose="020B0604020202020204" pitchFamily="34" charset="0"/>
                <a:cs typeface="Arial" panose="020B0604020202020204" pitchFamily="34" charset="0"/>
              </a:rPr>
              <a:t>can </a:t>
            </a:r>
            <a:r>
              <a:rPr lang="en-IN" sz="2400" dirty="0" smtClean="0">
                <a:latin typeface="Arial" panose="020B0604020202020204" pitchFamily="34" charset="0"/>
                <a:cs typeface="Arial" panose="020B0604020202020204" pitchFamily="34" charset="0"/>
              </a:rPr>
              <a:t>effectively process </a:t>
            </a:r>
            <a:r>
              <a:rPr lang="en-IN" sz="2400" dirty="0">
                <a:latin typeface="Arial" panose="020B0604020202020204" pitchFamily="34" charset="0"/>
                <a:cs typeface="Arial" panose="020B0604020202020204" pitchFamily="34" charset="0"/>
              </a:rPr>
              <a:t>the data when necessary.</a:t>
            </a:r>
          </a:p>
          <a:p>
            <a:pPr marL="0" indent="0" algn="just">
              <a:buNone/>
            </a:pPr>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6</a:t>
            </a:fld>
            <a:endParaRPr lang="en-US">
              <a:solidFill>
                <a:srgbClr val="000000"/>
              </a:solidFill>
            </a:endParaRPr>
          </a:p>
        </p:txBody>
      </p:sp>
    </p:spTree>
    <p:extLst>
      <p:ext uri="{BB962C8B-B14F-4D97-AF65-F5344CB8AC3E}">
        <p14:creationId xmlns:p14="http://schemas.microsoft.com/office/powerpoint/2010/main" val="2661520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Types of Data structures</a:t>
            </a:r>
            <a:endParaRPr lang="en-US" b="1" dirty="0">
              <a:solidFill>
                <a:srgbClr val="FF0000"/>
              </a:solidFill>
            </a:endParaRPr>
          </a:p>
        </p:txBody>
      </p:sp>
      <p:sp>
        <p:nvSpPr>
          <p:cNvPr id="3" name="Content Placeholder 2"/>
          <p:cNvSpPr>
            <a:spLocks noGrp="1"/>
          </p:cNvSpPr>
          <p:nvPr>
            <p:ph idx="1"/>
          </p:nvPr>
        </p:nvSpPr>
        <p:spPr/>
        <p:txBody>
          <a:bodyPr/>
          <a:lstStyle/>
          <a:p>
            <a:pPr marL="0" indent="0" algn="just">
              <a:buNone/>
            </a:pPr>
            <a:r>
              <a:rPr lang="en-IN" sz="2400" dirty="0">
                <a:latin typeface="Arial" panose="020B0604020202020204" pitchFamily="34" charset="0"/>
                <a:cs typeface="Arial" panose="020B0604020202020204" pitchFamily="34" charset="0"/>
              </a:rPr>
              <a:t>The various data structures are divided into following categories:</a:t>
            </a:r>
          </a:p>
          <a:p>
            <a:pPr algn="just">
              <a:buFont typeface="Wingdings" panose="05000000000000000000" pitchFamily="2" charset="2"/>
              <a:buChar char="q"/>
            </a:pPr>
            <a:r>
              <a:rPr lang="en-IN" sz="2400" b="1" dirty="0" smtClean="0">
                <a:latin typeface="Arial" panose="020B0604020202020204" pitchFamily="34" charset="0"/>
                <a:cs typeface="Arial" panose="020B0604020202020204" pitchFamily="34" charset="0"/>
              </a:rPr>
              <a:t>Linear </a:t>
            </a:r>
            <a:r>
              <a:rPr lang="en-IN" sz="2400" b="1" dirty="0">
                <a:latin typeface="Arial" panose="020B0604020202020204" pitchFamily="34" charset="0"/>
                <a:cs typeface="Arial" panose="020B0604020202020204" pitchFamily="34" charset="0"/>
              </a:rPr>
              <a:t>data structure-</a:t>
            </a:r>
            <a:endParaRPr lang="en-IN" sz="2400" dirty="0">
              <a:latin typeface="Arial" panose="020B0604020202020204" pitchFamily="34" charset="0"/>
              <a:cs typeface="Arial" panose="020B0604020202020204" pitchFamily="34" charset="0"/>
            </a:endParaRPr>
          </a:p>
          <a:p>
            <a:pPr marL="0" indent="0" algn="just">
              <a:buNone/>
            </a:pPr>
            <a:r>
              <a:rPr lang="en-IN" sz="2400" dirty="0">
                <a:latin typeface="Arial" panose="020B0604020202020204" pitchFamily="34" charset="0"/>
                <a:cs typeface="Arial" panose="020B0604020202020204" pitchFamily="34" charset="0"/>
              </a:rPr>
              <a:t>A data structure whose elements form </a:t>
            </a:r>
            <a:r>
              <a:rPr lang="en-IN" sz="2400" dirty="0" smtClean="0">
                <a:latin typeface="Arial" panose="020B0604020202020204" pitchFamily="34" charset="0"/>
                <a:cs typeface="Arial" panose="020B0604020202020204" pitchFamily="34" charset="0"/>
              </a:rPr>
              <a:t>a sequence</a:t>
            </a:r>
            <a:r>
              <a:rPr lang="en-IN" sz="2400" dirty="0">
                <a:latin typeface="Arial" panose="020B0604020202020204" pitchFamily="34" charset="0"/>
                <a:cs typeface="Arial" panose="020B0604020202020204" pitchFamily="34" charset="0"/>
              </a:rPr>
              <a:t>, and every element in structure has a </a:t>
            </a:r>
            <a:r>
              <a:rPr lang="en-IN" sz="2400" dirty="0" smtClean="0">
                <a:latin typeface="Arial" panose="020B0604020202020204" pitchFamily="34" charset="0"/>
                <a:cs typeface="Arial" panose="020B0604020202020204" pitchFamily="34" charset="0"/>
              </a:rPr>
              <a:t>unique </a:t>
            </a:r>
            <a:r>
              <a:rPr lang="en-IN" sz="2400" b="1" dirty="0" smtClean="0">
                <a:latin typeface="Arial" panose="020B0604020202020204" pitchFamily="34" charset="0"/>
                <a:cs typeface="Arial" panose="020B0604020202020204" pitchFamily="34" charset="0"/>
              </a:rPr>
              <a:t>predecessor</a:t>
            </a:r>
            <a:endParaRPr lang="en-IN" sz="2400" dirty="0">
              <a:latin typeface="Arial" panose="020B0604020202020204" pitchFamily="34" charset="0"/>
              <a:cs typeface="Arial" panose="020B0604020202020204" pitchFamily="34" charset="0"/>
            </a:endParaRPr>
          </a:p>
          <a:p>
            <a:pPr marL="0" indent="0" algn="just">
              <a:buNone/>
            </a:pPr>
            <a:r>
              <a:rPr lang="en-IN" sz="2400" dirty="0" smtClean="0">
                <a:latin typeface="Arial" panose="020B0604020202020204" pitchFamily="34" charset="0"/>
                <a:cs typeface="Arial" panose="020B0604020202020204" pitchFamily="34" charset="0"/>
              </a:rPr>
              <a:t>and </a:t>
            </a:r>
            <a:r>
              <a:rPr lang="en-IN" sz="2400" dirty="0">
                <a:latin typeface="Arial" panose="020B0604020202020204" pitchFamily="34" charset="0"/>
                <a:cs typeface="Arial" panose="020B0604020202020204" pitchFamily="34" charset="0"/>
              </a:rPr>
              <a:t>a </a:t>
            </a:r>
            <a:r>
              <a:rPr lang="en-IN" sz="2400" dirty="0" smtClean="0">
                <a:latin typeface="Arial" panose="020B0604020202020204" pitchFamily="34" charset="0"/>
                <a:cs typeface="Arial" panose="020B0604020202020204" pitchFamily="34" charset="0"/>
              </a:rPr>
              <a:t>unique </a:t>
            </a:r>
            <a:r>
              <a:rPr lang="en-IN" sz="2400" b="1" dirty="0" smtClean="0">
                <a:latin typeface="Arial" panose="020B0604020202020204" pitchFamily="34" charset="0"/>
                <a:cs typeface="Arial" panose="020B0604020202020204" pitchFamily="34" charset="0"/>
              </a:rPr>
              <a:t>successor</a:t>
            </a:r>
            <a:r>
              <a:rPr lang="en-IN" sz="2400" dirty="0" smtClean="0">
                <a:latin typeface="Arial" panose="020B0604020202020204" pitchFamily="34" charset="0"/>
                <a:cs typeface="Arial" panose="020B0604020202020204" pitchFamily="34" charset="0"/>
              </a:rPr>
              <a:t>. </a:t>
            </a:r>
            <a:r>
              <a:rPr lang="en-IN" sz="2400" dirty="0">
                <a:latin typeface="Arial" panose="020B0604020202020204" pitchFamily="34" charset="0"/>
                <a:cs typeface="Arial" panose="020B0604020202020204" pitchFamily="34" charset="0"/>
              </a:rPr>
              <a:t>Examples of linear data structure are:</a:t>
            </a:r>
          </a:p>
          <a:p>
            <a:pPr marL="0" indent="0" algn="just">
              <a:buNone/>
            </a:pPr>
            <a:r>
              <a:rPr lang="en-IN" sz="2400" dirty="0" smtClean="0">
                <a:latin typeface="Arial" panose="020B0604020202020204" pitchFamily="34" charset="0"/>
                <a:cs typeface="Arial" panose="020B0604020202020204" pitchFamily="34" charset="0"/>
              </a:rPr>
              <a:t>•</a:t>
            </a:r>
            <a:r>
              <a:rPr lang="en-IN" sz="2400" b="1" dirty="0" smtClean="0">
                <a:latin typeface="Arial" panose="020B0604020202020204" pitchFamily="34" charset="0"/>
                <a:cs typeface="Arial" panose="020B0604020202020204" pitchFamily="34" charset="0"/>
              </a:rPr>
              <a:t>Arrays</a:t>
            </a:r>
            <a:endParaRPr lang="en-IN" sz="2400" dirty="0">
              <a:latin typeface="Arial" panose="020B0604020202020204" pitchFamily="34" charset="0"/>
              <a:cs typeface="Arial" panose="020B0604020202020204" pitchFamily="34" charset="0"/>
            </a:endParaRPr>
          </a:p>
          <a:p>
            <a:pPr marL="0" indent="0" algn="just">
              <a:buNone/>
            </a:pPr>
            <a:r>
              <a:rPr lang="en-IN" sz="2400" dirty="0" smtClean="0">
                <a:latin typeface="Arial" panose="020B0604020202020204" pitchFamily="34" charset="0"/>
                <a:cs typeface="Arial" panose="020B0604020202020204" pitchFamily="34" charset="0"/>
              </a:rPr>
              <a:t>•</a:t>
            </a:r>
            <a:r>
              <a:rPr lang="en-IN" sz="2400" b="1" dirty="0" smtClean="0">
                <a:latin typeface="Arial" panose="020B0604020202020204" pitchFamily="34" charset="0"/>
                <a:cs typeface="Arial" panose="020B0604020202020204" pitchFamily="34" charset="0"/>
              </a:rPr>
              <a:t>Linked </a:t>
            </a:r>
            <a:r>
              <a:rPr lang="en-IN" sz="2400" b="1" dirty="0">
                <a:latin typeface="Arial" panose="020B0604020202020204" pitchFamily="34" charset="0"/>
                <a:cs typeface="Arial" panose="020B0604020202020204" pitchFamily="34" charset="0"/>
              </a:rPr>
              <a:t>Lists</a:t>
            </a:r>
            <a:endParaRPr lang="en-IN" sz="2400" dirty="0">
              <a:latin typeface="Arial" panose="020B0604020202020204" pitchFamily="34" charset="0"/>
              <a:cs typeface="Arial" panose="020B0604020202020204" pitchFamily="34" charset="0"/>
            </a:endParaRPr>
          </a:p>
          <a:p>
            <a:pPr marL="0" indent="0" algn="just">
              <a:buNone/>
            </a:pPr>
            <a:r>
              <a:rPr lang="en-IN" sz="2400" dirty="0" smtClean="0">
                <a:latin typeface="Arial" panose="020B0604020202020204" pitchFamily="34" charset="0"/>
                <a:cs typeface="Arial" panose="020B0604020202020204" pitchFamily="34" charset="0"/>
              </a:rPr>
              <a:t>•</a:t>
            </a:r>
            <a:r>
              <a:rPr lang="en-IN" sz="2400" b="1" dirty="0" smtClean="0">
                <a:latin typeface="Arial" panose="020B0604020202020204" pitchFamily="34" charset="0"/>
                <a:cs typeface="Arial" panose="020B0604020202020204" pitchFamily="34" charset="0"/>
              </a:rPr>
              <a:t>Stacks</a:t>
            </a:r>
            <a:endParaRPr lang="en-IN" sz="2400" dirty="0">
              <a:latin typeface="Arial" panose="020B0604020202020204" pitchFamily="34" charset="0"/>
              <a:cs typeface="Arial" panose="020B0604020202020204" pitchFamily="34" charset="0"/>
            </a:endParaRPr>
          </a:p>
          <a:p>
            <a:pPr marL="0" indent="0" algn="just">
              <a:buNone/>
            </a:pPr>
            <a:r>
              <a:rPr lang="en-IN" sz="2400" dirty="0" smtClean="0">
                <a:latin typeface="Arial" panose="020B0604020202020204" pitchFamily="34" charset="0"/>
                <a:cs typeface="Arial" panose="020B0604020202020204" pitchFamily="34" charset="0"/>
              </a:rPr>
              <a:t>•</a:t>
            </a:r>
            <a:r>
              <a:rPr lang="en-IN" sz="2400" b="1" dirty="0" smtClean="0">
                <a:latin typeface="Arial" panose="020B0604020202020204" pitchFamily="34" charset="0"/>
                <a:cs typeface="Arial" panose="020B0604020202020204" pitchFamily="34" charset="0"/>
              </a:rPr>
              <a:t>Queues</a:t>
            </a:r>
            <a:endParaRPr lang="en-IN"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7</a:t>
            </a:fld>
            <a:endParaRPr lang="en-US">
              <a:solidFill>
                <a:srgbClr val="000000"/>
              </a:solidFill>
            </a:endParaRPr>
          </a:p>
        </p:txBody>
      </p:sp>
    </p:spTree>
    <p:extLst>
      <p:ext uri="{BB962C8B-B14F-4D97-AF65-F5344CB8AC3E}">
        <p14:creationId xmlns:p14="http://schemas.microsoft.com/office/powerpoint/2010/main" val="1558431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Types of Data structures</a:t>
            </a:r>
            <a:endParaRPr lang="en-US" b="1" dirty="0">
              <a:solidFill>
                <a:srgbClr val="FF0000"/>
              </a:solidFill>
            </a:endParaRPr>
          </a:p>
        </p:txBody>
      </p:sp>
      <p:sp>
        <p:nvSpPr>
          <p:cNvPr id="3" name="Content Placeholder 2"/>
          <p:cNvSpPr>
            <a:spLocks noGrp="1"/>
          </p:cNvSpPr>
          <p:nvPr>
            <p:ph idx="1"/>
          </p:nvPr>
        </p:nvSpPr>
        <p:spPr/>
        <p:txBody>
          <a:bodyPr/>
          <a:lstStyle/>
          <a:p>
            <a:pPr algn="just"/>
            <a:r>
              <a:rPr lang="en-IN" sz="2400" b="1" dirty="0" smtClean="0">
                <a:latin typeface="Arial" panose="020B0604020202020204" pitchFamily="34" charset="0"/>
                <a:cs typeface="Arial" panose="020B0604020202020204" pitchFamily="34" charset="0"/>
              </a:rPr>
              <a:t>Non-Linear </a:t>
            </a:r>
            <a:r>
              <a:rPr lang="en-IN" sz="2400" b="1" dirty="0">
                <a:latin typeface="Arial" panose="020B0604020202020204" pitchFamily="34" charset="0"/>
                <a:cs typeface="Arial" panose="020B0604020202020204" pitchFamily="34" charset="0"/>
              </a:rPr>
              <a:t>data structures-</a:t>
            </a:r>
            <a:endParaRPr lang="en-IN" sz="2400" dirty="0">
              <a:latin typeface="Arial" panose="020B0604020202020204" pitchFamily="34" charset="0"/>
              <a:cs typeface="Arial" panose="020B0604020202020204" pitchFamily="34" charset="0"/>
            </a:endParaRPr>
          </a:p>
          <a:p>
            <a:pPr marL="0" indent="0" algn="just">
              <a:buNone/>
            </a:pPr>
            <a:r>
              <a:rPr lang="en-IN" sz="2400" dirty="0">
                <a:latin typeface="Arial" panose="020B0604020202020204" pitchFamily="34" charset="0"/>
                <a:cs typeface="Arial" panose="020B0604020202020204" pitchFamily="34" charset="0"/>
              </a:rPr>
              <a:t>A data structure whose elements do </a:t>
            </a:r>
            <a:r>
              <a:rPr lang="en-IN" sz="2400" dirty="0" smtClean="0">
                <a:latin typeface="Arial" panose="020B0604020202020204" pitchFamily="34" charset="0"/>
                <a:cs typeface="Arial" panose="020B0604020202020204" pitchFamily="34" charset="0"/>
              </a:rPr>
              <a:t>not form </a:t>
            </a:r>
            <a:r>
              <a:rPr lang="en-IN" sz="2400" dirty="0">
                <a:latin typeface="Arial" panose="020B0604020202020204" pitchFamily="34" charset="0"/>
                <a:cs typeface="Arial" panose="020B0604020202020204" pitchFamily="34" charset="0"/>
              </a:rPr>
              <a:t>a sequence. There is no unique predecessor or unique successor</a:t>
            </a:r>
            <a:r>
              <a:rPr lang="en-IN" sz="2400" dirty="0" smtClean="0">
                <a:latin typeface="Arial" panose="020B0604020202020204" pitchFamily="34" charset="0"/>
                <a:cs typeface="Arial" panose="020B0604020202020204" pitchFamily="34" charset="0"/>
              </a:rPr>
              <a:t>. Examples </a:t>
            </a:r>
            <a:r>
              <a:rPr lang="en-IN" sz="2400" dirty="0">
                <a:latin typeface="Arial" panose="020B0604020202020204" pitchFamily="34" charset="0"/>
                <a:cs typeface="Arial" panose="020B0604020202020204" pitchFamily="34" charset="0"/>
              </a:rPr>
              <a:t>of non linear data structures are trees and graphs.</a:t>
            </a:r>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8</a:t>
            </a:fld>
            <a:endParaRPr lang="en-US">
              <a:solidFill>
                <a:srgbClr val="000000"/>
              </a:solidFill>
            </a:endParaRPr>
          </a:p>
        </p:txBody>
      </p:sp>
    </p:spTree>
    <p:extLst>
      <p:ext uri="{BB962C8B-B14F-4D97-AF65-F5344CB8AC3E}">
        <p14:creationId xmlns:p14="http://schemas.microsoft.com/office/powerpoint/2010/main" val="3531209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Linear Data Structures</a:t>
            </a:r>
            <a:endParaRPr lang="en-US" b="1" dirty="0">
              <a:solidFill>
                <a:srgbClr val="FF0000"/>
              </a:solidFill>
            </a:endParaRPr>
          </a:p>
        </p:txBody>
      </p:sp>
      <p:sp>
        <p:nvSpPr>
          <p:cNvPr id="3" name="Content Placeholder 2"/>
          <p:cNvSpPr>
            <a:spLocks noGrp="1"/>
          </p:cNvSpPr>
          <p:nvPr>
            <p:ph idx="1"/>
          </p:nvPr>
        </p:nvSpPr>
        <p:spPr/>
        <p:txBody>
          <a:bodyPr/>
          <a:lstStyle/>
          <a:p>
            <a:pPr algn="just"/>
            <a:r>
              <a:rPr lang="en-IN" sz="2800" b="1" dirty="0" smtClean="0">
                <a:latin typeface="Arial" panose="020B0604020202020204" pitchFamily="34" charset="0"/>
                <a:cs typeface="Arial" panose="020B0604020202020204" pitchFamily="34" charset="0"/>
              </a:rPr>
              <a:t>Arrays</a:t>
            </a:r>
            <a:endParaRPr lang="en-IN" sz="2800" dirty="0">
              <a:latin typeface="Arial" panose="020B0604020202020204" pitchFamily="34" charset="0"/>
              <a:cs typeface="Arial" panose="020B0604020202020204" pitchFamily="34" charset="0"/>
            </a:endParaRPr>
          </a:p>
          <a:p>
            <a:pPr marL="0" indent="0" algn="just">
              <a:buNone/>
            </a:pPr>
            <a:r>
              <a:rPr lang="en-IN" sz="2800" dirty="0" smtClean="0">
                <a:latin typeface="Arial" panose="020B0604020202020204" pitchFamily="34" charset="0"/>
                <a:cs typeface="Arial" panose="020B0604020202020204" pitchFamily="34" charset="0"/>
              </a:rPr>
              <a:t>- An array is a list of finite number of elements of same datatype. The individual elements of an array are accessed using an index or indices to the array. Depending on number of indices required to access an individual element of an array, array can be classified as:</a:t>
            </a:r>
          </a:p>
          <a:p>
            <a:pPr marL="0" indent="0" algn="just">
              <a:buNone/>
            </a:pPr>
            <a:r>
              <a:rPr lang="en-IN" sz="2800" dirty="0" smtClean="0">
                <a:latin typeface="Arial" panose="020B0604020202020204" pitchFamily="34" charset="0"/>
                <a:cs typeface="Arial" panose="020B0604020202020204" pitchFamily="34" charset="0"/>
              </a:rPr>
              <a:t>• One-dimensional array or linear array that requires only one index to access an individual element of an array</a:t>
            </a: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9</a:t>
            </a:fld>
            <a:endParaRPr lang="en-US">
              <a:solidFill>
                <a:srgbClr val="000000"/>
              </a:solidFill>
            </a:endParaRPr>
          </a:p>
        </p:txBody>
      </p:sp>
    </p:spTree>
    <p:extLst>
      <p:ext uri="{BB962C8B-B14F-4D97-AF65-F5344CB8AC3E}">
        <p14:creationId xmlns:p14="http://schemas.microsoft.com/office/powerpoint/2010/main" val="417000214"/>
      </p:ext>
    </p:extLst>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TotalTime>
  <Words>662</Words>
  <Application>Microsoft Office PowerPoint</Application>
  <PresentationFormat>On-screen Show (4:3)</PresentationFormat>
  <Paragraphs>175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Profile</vt:lpstr>
      <vt:lpstr>Subject   : Data Structures Subject_code : CS-250 Course   : B.Tech.(III Sem.)</vt:lpstr>
      <vt:lpstr>Overview of Data Structures</vt:lpstr>
      <vt:lpstr>Learning Objectives</vt:lpstr>
      <vt:lpstr>Data Structure and its characteristics</vt:lpstr>
      <vt:lpstr>Data Structure and its characteristics</vt:lpstr>
      <vt:lpstr>Data Structure and its characteristics</vt:lpstr>
      <vt:lpstr>Types of Data structures</vt:lpstr>
      <vt:lpstr>Types of Data structures</vt:lpstr>
      <vt:lpstr>Linear Data Structures</vt:lpstr>
      <vt:lpstr>Linear Data Structures</vt:lpstr>
      <vt:lpstr>Linear Data Structures</vt:lpstr>
      <vt:lpstr>Linear Data Structures</vt:lpstr>
      <vt:lpstr>Linear Data Structures</vt:lpstr>
      <vt:lpstr>Linear Data Structures</vt:lpstr>
      <vt:lpstr>Linear Data Structures</vt:lpstr>
      <vt:lpstr>Linear Data Structures</vt:lpstr>
      <vt:lpstr>Linear Data Structures</vt:lpstr>
      <vt:lpstr>Linear Data Structures</vt:lpstr>
      <vt:lpstr>Non-Linear Data Structures</vt:lpstr>
      <vt:lpstr>Non-Linear Data Structures</vt:lpstr>
      <vt:lpstr>Non-Linear Data Structures</vt:lpstr>
      <vt:lpstr>Non-Linear Data Structures</vt:lpstr>
      <vt:lpstr>Non-Linear Data Structures</vt:lpstr>
      <vt:lpstr>Operations on Data Structures</vt:lpstr>
      <vt:lpstr>Operations That are used in Special Situations on Data Structures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 Data Structures Subject_code : CS-250 Course   : B.Tech.(III Sem.)</dc:title>
  <dc:creator>arun kumar</dc:creator>
  <cp:lastModifiedBy>arun kumar</cp:lastModifiedBy>
  <cp:revision>3</cp:revision>
  <dcterms:created xsi:type="dcterms:W3CDTF">2018-08-09T09:58:12Z</dcterms:created>
  <dcterms:modified xsi:type="dcterms:W3CDTF">2018-08-09T10:02:22Z</dcterms:modified>
</cp:coreProperties>
</file>