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09" r:id="rId3"/>
    <p:sldId id="313" r:id="rId4"/>
    <p:sldId id="307" r:id="rId5"/>
    <p:sldId id="316" r:id="rId6"/>
    <p:sldId id="317" r:id="rId7"/>
    <p:sldId id="318" r:id="rId8"/>
    <p:sldId id="319" r:id="rId9"/>
    <p:sldId id="315" r:id="rId10"/>
    <p:sldId id="320" r:id="rId11"/>
    <p:sldId id="321" r:id="rId12"/>
    <p:sldId id="322" r:id="rId13"/>
    <p:sldId id="323" r:id="rId14"/>
    <p:sldId id="324" r:id="rId15"/>
    <p:sldId id="258" r:id="rId16"/>
    <p:sldId id="259" r:id="rId17"/>
    <p:sldId id="325" r:id="rId18"/>
    <p:sldId id="326" r:id="rId19"/>
    <p:sldId id="327" r:id="rId20"/>
    <p:sldId id="328" r:id="rId21"/>
    <p:sldId id="332" r:id="rId22"/>
    <p:sldId id="333" r:id="rId23"/>
    <p:sldId id="334" r:id="rId24"/>
    <p:sldId id="260" r:id="rId25"/>
    <p:sldId id="261" r:id="rId26"/>
    <p:sldId id="262" r:id="rId27"/>
    <p:sldId id="263" r:id="rId28"/>
    <p:sldId id="264" r:id="rId29"/>
    <p:sldId id="265" r:id="rId30"/>
    <p:sldId id="329" r:id="rId31"/>
    <p:sldId id="330" r:id="rId32"/>
    <p:sldId id="331"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55" r:id="rId54"/>
    <p:sldId id="356" r:id="rId55"/>
    <p:sldId id="35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fontAlgn="base" hangingPunct="0">
              <a:spcBef>
                <a:spcPct val="0"/>
              </a:spcBef>
              <a:spcAft>
                <a:spcPct val="0"/>
              </a:spcAft>
            </a:pPr>
            <a:endParaRPr lang="en-US">
              <a:solidFill>
                <a:srgbClr val="000000"/>
              </a:solidFill>
            </a:endParaRPr>
          </a:p>
        </p:txBody>
      </p:sp>
      <p:sp>
        <p:nvSpPr>
          <p:cNvPr id="179202"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1792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86E5D15C-E4B6-4CE0-98BF-E2DB45DBC2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2411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79DF7169-CCD4-4D88-8AB9-257673C1A8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0834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9"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9"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DD2098A6-EE11-46C2-BAD8-E6E921244BD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827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02912971-24F2-4C96-8F43-5B94FA08D2D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0520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fld id="{F0ECB9BB-95A0-42FE-A090-C06309C6B4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0293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0FD12ABD-A549-4F80-A921-7540B4BCF7D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6405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fld id="{2012200E-95A9-4777-B1AC-258524209CA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098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fld id="{F46D06A2-7471-427D-B990-5F0663FFF27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98240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fld id="{61CD22D3-F935-4ABD-8754-7818EBB866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1510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1063AB81-9575-4F96-A94E-A9D3F8EDA99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6680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fld id="{0F845D4D-4E19-4A03-A932-CEC4C6FCF7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9564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1"/>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4"/>
          <p:cNvSpPr>
            <a:spLocks noChangeArrowheads="1"/>
          </p:cNvSpPr>
          <p:nvPr/>
        </p:nvSpPr>
        <p:spPr bwMode="auto">
          <a:xfrm>
            <a:off x="609601" y="156686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0" fontAlgn="base" hangingPunct="0">
              <a:spcBef>
                <a:spcPct val="0"/>
              </a:spcBef>
              <a:spcAft>
                <a:spcPct val="0"/>
              </a:spcAft>
            </a:pPr>
            <a:endParaRPr lang="en-US">
              <a:solidFill>
                <a:srgbClr val="000000"/>
              </a:solidFill>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00"/>
              </a:solidFill>
            </a:endParaRPr>
          </a:p>
        </p:txBody>
      </p:sp>
      <p:sp>
        <p:nvSpPr>
          <p:cNvPr id="17818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defRPr/>
            </a:pPr>
            <a:endParaRPr lang="en-US">
              <a:solidFill>
                <a:srgbClr val="000000"/>
              </a:solidFill>
            </a:endParaRPr>
          </a:p>
        </p:txBody>
      </p:sp>
      <p:sp>
        <p:nvSpPr>
          <p:cNvPr id="17818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pPr fontAlgn="base">
              <a:spcBef>
                <a:spcPct val="0"/>
              </a:spcBef>
              <a:spcAft>
                <a:spcPct val="0"/>
              </a:spcAft>
              <a:defRPr/>
            </a:pPr>
            <a:endParaRPr lang="en-US">
              <a:solidFill>
                <a:srgbClr val="000000"/>
              </a:solidFill>
            </a:endParaRPr>
          </a:p>
        </p:txBody>
      </p:sp>
      <p:sp>
        <p:nvSpPr>
          <p:cNvPr id="17818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pPr>
            <a:fld id="{8B3D9950-F9A9-4B13-B827-EAFB38CC31D0}"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569525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00200"/>
            <a:ext cx="8493368" cy="2403229"/>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l"/>
            <a:r>
              <a:rPr lang="en-US" sz="4400" b="1" dirty="0" smtClean="0">
                <a:latin typeface="Times New Roman" panose="02020603050405020304" pitchFamily="18" charset="0"/>
                <a:cs typeface="Times New Roman" panose="02020603050405020304" pitchFamily="18" charset="0"/>
              </a:rPr>
              <a:t>Subject			: Data Structures </a:t>
            </a:r>
            <a:r>
              <a:rPr lang="en-US" sz="4400" b="1" dirty="0" err="1" smtClean="0">
                <a:latin typeface="Times New Roman" panose="02020603050405020304" pitchFamily="18" charset="0"/>
                <a:cs typeface="Times New Roman" panose="02020603050405020304" pitchFamily="18" charset="0"/>
              </a:rPr>
              <a:t>Subject_code</a:t>
            </a:r>
            <a:r>
              <a:rPr lang="en-US" sz="4400" b="1" dirty="0" smtClean="0">
                <a:latin typeface="Times New Roman" panose="02020603050405020304" pitchFamily="18" charset="0"/>
                <a:cs typeface="Times New Roman" panose="02020603050405020304" pitchFamily="18" charset="0"/>
              </a:rPr>
              <a:t>	: CS-250</a:t>
            </a:r>
            <a:br>
              <a:rPr lang="en-US" sz="4400" b="1" dirty="0" smtClean="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Course			: </a:t>
            </a:r>
            <a:r>
              <a:rPr lang="en-US" sz="4400" b="1" dirty="0" err="1" smtClean="0">
                <a:latin typeface="Times New Roman" panose="02020603050405020304" pitchFamily="18" charset="0"/>
                <a:cs typeface="Times New Roman" panose="02020603050405020304" pitchFamily="18" charset="0"/>
              </a:rPr>
              <a:t>B.Tech</a:t>
            </a:r>
            <a:r>
              <a:rPr lang="en-US" sz="4400" b="1" dirty="0" smtClean="0">
                <a:latin typeface="Times New Roman" panose="02020603050405020304" pitchFamily="18" charset="0"/>
                <a:cs typeface="Times New Roman" panose="02020603050405020304" pitchFamily="18" charset="0"/>
              </a:rPr>
              <a:t>.(III Sem.)</a:t>
            </a:r>
            <a:endParaRPr lang="en-US" sz="4400" b="1" dirty="0">
              <a:latin typeface="Times New Roman" panose="02020603050405020304" pitchFamily="18" charset="0"/>
              <a:cs typeface="Times New Roman" panose="02020603050405020304" pitchFamily="18" charset="0"/>
            </a:endParaRPr>
          </a:p>
        </p:txBody>
      </p:sp>
      <p:sp>
        <p:nvSpPr>
          <p:cNvPr id="4" name="Subtitle 2"/>
          <p:cNvSpPr>
            <a:spLocks noGrp="1"/>
          </p:cNvSpPr>
          <p:nvPr>
            <p:ph type="subTitle" idx="1"/>
          </p:nvPr>
        </p:nvSpPr>
        <p:spPr>
          <a:xfrm>
            <a:off x="1041167" y="4636476"/>
            <a:ext cx="7010400" cy="1600200"/>
          </a:xfrm>
          <a:ln/>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ctr"/>
            <a:r>
              <a:rPr lang="en-US" dirty="0" smtClean="0"/>
              <a:t>By</a:t>
            </a:r>
          </a:p>
          <a:p>
            <a:pPr algn="ctr"/>
            <a:r>
              <a:rPr lang="en-US" dirty="0" err="1" smtClean="0"/>
              <a:t>Poonam</a:t>
            </a:r>
            <a:r>
              <a:rPr lang="en-US" dirty="0" smtClean="0"/>
              <a:t> Saini</a:t>
            </a:r>
          </a:p>
          <a:p>
            <a:pPr algn="ctr"/>
            <a:r>
              <a:rPr lang="en-US" dirty="0" smtClean="0"/>
              <a:t>Department of Computer Science &amp; Engineering</a:t>
            </a:r>
          </a:p>
          <a:p>
            <a:pPr algn="ctr"/>
            <a:r>
              <a:rPr lang="en-US" dirty="0" smtClean="0"/>
              <a:t>Sir </a:t>
            </a:r>
            <a:r>
              <a:rPr lang="en-US" dirty="0" err="1" smtClean="0"/>
              <a:t>Padampat</a:t>
            </a:r>
            <a:r>
              <a:rPr lang="en-US" dirty="0" smtClean="0"/>
              <a:t> </a:t>
            </a:r>
            <a:r>
              <a:rPr lang="en-US" dirty="0" err="1" smtClean="0"/>
              <a:t>Singhania</a:t>
            </a:r>
            <a:r>
              <a:rPr lang="en-US" dirty="0" smtClean="0"/>
              <a:t> University</a:t>
            </a:r>
          </a:p>
          <a:p>
            <a:pPr algn="ctr"/>
            <a:r>
              <a:rPr lang="en-US" dirty="0" smtClean="0"/>
              <a:t>Udaipur</a:t>
            </a:r>
            <a:endParaRPr lang="en-US" dirty="0"/>
          </a:p>
        </p:txBody>
      </p:sp>
      <p:sp>
        <p:nvSpPr>
          <p:cNvPr id="3" name="Slide Number Placeholder 2"/>
          <p:cNvSpPr>
            <a:spLocks noGrp="1"/>
          </p:cNvSpPr>
          <p:nvPr>
            <p:ph type="sldNum" sz="quarter" idx="12"/>
          </p:nvPr>
        </p:nvSpPr>
        <p:spPr/>
        <p:txBody>
          <a:bodyPr/>
          <a:lstStyle/>
          <a:p>
            <a:fld id="{86E5D15C-E4B6-4CE0-98BF-E2DB45DBC2FB}"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09187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Characteristics of an algorithm</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sz="2800" dirty="0" smtClean="0"/>
              <a:t>Initially an input is provided to an algorithm before it begins.</a:t>
            </a:r>
          </a:p>
          <a:p>
            <a:pPr algn="just"/>
            <a:r>
              <a:rPr lang="en-IN" sz="2800" dirty="0" smtClean="0"/>
              <a:t>The processing rules specified in the algorithm must be precise and unambiguous and lead to a specific action.</a:t>
            </a:r>
          </a:p>
          <a:p>
            <a:pPr algn="just"/>
            <a:r>
              <a:rPr lang="en-IN" sz="2800" dirty="0" smtClean="0"/>
              <a:t>Processing should be done in finite time.</a:t>
            </a:r>
          </a:p>
          <a:p>
            <a:pPr algn="just"/>
            <a:r>
              <a:rPr lang="en-IN" sz="2800" dirty="0" smtClean="0"/>
              <a:t>Repetition of steps should be finite.</a:t>
            </a:r>
          </a:p>
          <a:p>
            <a:r>
              <a:rPr lang="en-IN" sz="2800" dirty="0" smtClean="0"/>
              <a:t>An algorithm must have one or more  outputs.</a:t>
            </a:r>
            <a:r>
              <a:rPr lang="en-IN" sz="2800" dirty="0"/>
              <a:t/>
            </a:r>
            <a:br>
              <a:rPr lang="en-IN" sz="2800" dirty="0"/>
            </a:br>
            <a:endParaRPr lang="en-US" sz="2800" dirty="0"/>
          </a:p>
          <a:p>
            <a:pPr algn="just"/>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41697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Efficiency of an algorithm</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sz="2800" dirty="0" smtClean="0"/>
              <a:t>Efficiency of an algorithm can be analyzed by finding the memory space and running time required for an algorithm.</a:t>
            </a:r>
          </a:p>
          <a:p>
            <a:pPr algn="just"/>
            <a:r>
              <a:rPr lang="en-US" sz="2800" dirty="0" smtClean="0"/>
              <a:t>An efficient algorithm takes less memory space and running time and produce correct results.</a:t>
            </a:r>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325579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Different Approaches to Designing an Algorithm</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sz="2800" b="1" dirty="0" smtClean="0">
                <a:solidFill>
                  <a:srgbClr val="FF0000"/>
                </a:solidFill>
              </a:rPr>
              <a:t>Top Down Approach</a:t>
            </a:r>
          </a:p>
          <a:p>
            <a:pPr marL="0" indent="0" algn="just">
              <a:buNone/>
            </a:pPr>
            <a:r>
              <a:rPr lang="en-US" sz="2800" dirty="0"/>
              <a:t> </a:t>
            </a:r>
            <a:r>
              <a:rPr lang="en-US" sz="2800" dirty="0" smtClean="0"/>
              <a:t>   It starts by identifying the major components of the system or program decomposing them into their low level components and iterating  until the desired level of module complexity is achieved.</a:t>
            </a:r>
          </a:p>
          <a:p>
            <a:pPr algn="just"/>
            <a:r>
              <a:rPr lang="en-US" sz="2800" b="1" dirty="0" smtClean="0">
                <a:solidFill>
                  <a:srgbClr val="FF0000"/>
                </a:solidFill>
              </a:rPr>
              <a:t>Bottom-up Approach</a:t>
            </a:r>
          </a:p>
          <a:p>
            <a:pPr marL="0" indent="0" algn="just">
              <a:buNone/>
            </a:pPr>
            <a:r>
              <a:rPr lang="en-US" sz="2800" dirty="0" smtClean="0"/>
              <a:t>    It starts with designing the most basic or primitive components and proceeds to higher-level components.</a:t>
            </a:r>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98981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Comparison of both the  Approaches</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sz="2800" b="1" dirty="0" smtClean="0">
                <a:solidFill>
                  <a:srgbClr val="FF0000"/>
                </a:solidFill>
              </a:rPr>
              <a:t>In case of Top Down Approach</a:t>
            </a:r>
          </a:p>
          <a:p>
            <a:pPr algn="just">
              <a:buFontTx/>
              <a:buChar char="-"/>
            </a:pPr>
            <a:r>
              <a:rPr lang="en-US" sz="2400" dirty="0" smtClean="0"/>
              <a:t>No emphasis is given on the identification of communication or on reusability of components.</a:t>
            </a:r>
          </a:p>
          <a:p>
            <a:pPr algn="just">
              <a:buFontTx/>
              <a:buChar char="-"/>
            </a:pPr>
            <a:r>
              <a:rPr lang="en-US" sz="2400" dirty="0" smtClean="0"/>
              <a:t>Little attention is paid to data.</a:t>
            </a:r>
          </a:p>
          <a:p>
            <a:pPr algn="just">
              <a:buFontTx/>
              <a:buChar char="-"/>
            </a:pPr>
            <a:r>
              <a:rPr lang="en-US" sz="2400" dirty="0" smtClean="0"/>
              <a:t>No information hiding.</a:t>
            </a:r>
            <a:endParaRPr lang="en-US" sz="2400" dirty="0" smtClean="0">
              <a:solidFill>
                <a:srgbClr val="FF0000"/>
              </a:solidFill>
            </a:endParaRPr>
          </a:p>
          <a:p>
            <a:pPr algn="just"/>
            <a:r>
              <a:rPr lang="en-US" sz="2800" b="1" dirty="0" smtClean="0">
                <a:solidFill>
                  <a:srgbClr val="FF0000"/>
                </a:solidFill>
              </a:rPr>
              <a:t>Bottom-up Approach</a:t>
            </a:r>
          </a:p>
          <a:p>
            <a:pPr algn="just">
              <a:buFontTx/>
              <a:buChar char="-"/>
            </a:pPr>
            <a:r>
              <a:rPr lang="en-US" sz="2400" dirty="0" smtClean="0"/>
              <a:t>More attention is paid to data</a:t>
            </a:r>
          </a:p>
          <a:p>
            <a:pPr algn="just">
              <a:buFontTx/>
              <a:buChar char="-"/>
            </a:pPr>
            <a:r>
              <a:rPr lang="en-US" sz="2400" dirty="0" smtClean="0"/>
              <a:t>More emphasis on communication or on reusability of components.</a:t>
            </a:r>
          </a:p>
          <a:p>
            <a:pPr algn="just">
              <a:buFontTx/>
              <a:buChar char="-"/>
            </a:pPr>
            <a:r>
              <a:rPr lang="en-US" sz="2400" dirty="0" smtClean="0"/>
              <a:t>It follows information hiding.</a:t>
            </a:r>
            <a:endParaRPr lang="en-US" sz="24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13</a:t>
            </a:fld>
            <a:endParaRPr lang="en-US">
              <a:solidFill>
                <a:srgbClr val="000000"/>
              </a:solidFill>
            </a:endParaRPr>
          </a:p>
        </p:txBody>
      </p:sp>
    </p:spTree>
    <p:extLst>
      <p:ext uri="{BB962C8B-B14F-4D97-AF65-F5344CB8AC3E}">
        <p14:creationId xmlns:p14="http://schemas.microsoft.com/office/powerpoint/2010/main" val="3002001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Analysis of Algorithms</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US" sz="2800" dirty="0" smtClean="0"/>
              <a:t>Analysis of an algorithm requires two main considerations:</a:t>
            </a:r>
          </a:p>
          <a:p>
            <a:pPr algn="just">
              <a:buFontTx/>
              <a:buChar char="-"/>
            </a:pPr>
            <a:r>
              <a:rPr lang="en-US" sz="2800" dirty="0" smtClean="0"/>
              <a:t>Time Complexity</a:t>
            </a:r>
          </a:p>
          <a:p>
            <a:pPr algn="just">
              <a:buFontTx/>
              <a:buChar char="-"/>
            </a:pPr>
            <a:r>
              <a:rPr lang="en-US" sz="2800" dirty="0" smtClean="0"/>
              <a:t>Space Complexity</a:t>
            </a:r>
            <a:endParaRPr lang="en-US" sz="24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14</a:t>
            </a:fld>
            <a:endParaRPr lang="en-US">
              <a:solidFill>
                <a:srgbClr val="000000"/>
              </a:solidFill>
            </a:endParaRPr>
          </a:p>
        </p:txBody>
      </p:sp>
    </p:spTree>
    <p:extLst>
      <p:ext uri="{BB962C8B-B14F-4D97-AF65-F5344CB8AC3E}">
        <p14:creationId xmlns:p14="http://schemas.microsoft.com/office/powerpoint/2010/main" val="148434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Arial" panose="020B0604020202020204" pitchFamily="34" charset="0"/>
                <a:cs typeface="Arial" panose="020B0604020202020204" pitchFamily="34" charset="0"/>
              </a:rPr>
              <a:t>Complexity of Algorithm</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dirty="0">
                <a:latin typeface="Arial" panose="020B0604020202020204" pitchFamily="34" charset="0"/>
                <a:cs typeface="Arial" panose="020B0604020202020204" pitchFamily="34" charset="0"/>
              </a:rPr>
              <a:t>Efficiency or complexity of </a:t>
            </a:r>
            <a:r>
              <a:rPr lang="en-IN" dirty="0" smtClean="0">
                <a:latin typeface="Arial" panose="020B0604020202020204" pitchFamily="34" charset="0"/>
                <a:cs typeface="Arial" panose="020B0604020202020204" pitchFamily="34" charset="0"/>
              </a:rPr>
              <a:t>an algorithm </a:t>
            </a:r>
            <a:r>
              <a:rPr lang="en-IN" dirty="0">
                <a:latin typeface="Arial" panose="020B0604020202020204" pitchFamily="34" charset="0"/>
                <a:cs typeface="Arial" panose="020B0604020202020204" pitchFamily="34" charset="0"/>
              </a:rPr>
              <a:t>is stated as a </a:t>
            </a:r>
            <a:r>
              <a:rPr lang="en-IN" dirty="0" smtClean="0">
                <a:latin typeface="Arial" panose="020B0604020202020204" pitchFamily="34" charset="0"/>
                <a:cs typeface="Arial" panose="020B0604020202020204" pitchFamily="34" charset="0"/>
              </a:rPr>
              <a:t>function relating </a:t>
            </a:r>
            <a:r>
              <a:rPr lang="en-IN" dirty="0">
                <a:latin typeface="Arial" panose="020B0604020202020204" pitchFamily="34" charset="0"/>
                <a:cs typeface="Arial" panose="020B0604020202020204" pitchFamily="34" charset="0"/>
              </a:rPr>
              <a:t>the length to the number of steps (time complexity) or </a:t>
            </a:r>
            <a:r>
              <a:rPr lang="en-IN" dirty="0" smtClean="0">
                <a:latin typeface="Arial" panose="020B0604020202020204" pitchFamily="34" charset="0"/>
                <a:cs typeface="Arial" panose="020B0604020202020204" pitchFamily="34" charset="0"/>
              </a:rPr>
              <a:t>storage location </a:t>
            </a:r>
            <a:r>
              <a:rPr lang="en-IN" dirty="0">
                <a:latin typeface="Arial" panose="020B0604020202020204" pitchFamily="34" charset="0"/>
                <a:cs typeface="Arial" panose="020B0604020202020204" pitchFamily="34" charset="0"/>
              </a:rPr>
              <a:t>(space complexity).</a:t>
            </a:r>
          </a:p>
          <a:p>
            <a:pPr marL="0" indent="0" algn="just">
              <a:buNone/>
            </a:pP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   f(n)</a:t>
            </a:r>
            <a:endParaRPr lang="en-IN" dirty="0">
              <a:latin typeface="Arial" panose="020B0604020202020204" pitchFamily="34" charset="0"/>
              <a:cs typeface="Arial" panose="020B0604020202020204" pitchFamily="34" charset="0"/>
            </a:endParaRPr>
          </a:p>
          <a:p>
            <a:pPr algn="just"/>
            <a:r>
              <a:rPr lang="en-IN" dirty="0">
                <a:latin typeface="Arial" panose="020B0604020202020204" pitchFamily="34" charset="0"/>
                <a:cs typeface="Arial" panose="020B0604020202020204" pitchFamily="34" charset="0"/>
              </a:rPr>
              <a:t>In simple words complexity of </a:t>
            </a:r>
            <a:r>
              <a:rPr lang="en-IN" dirty="0" smtClean="0">
                <a:latin typeface="Arial" panose="020B0604020202020204" pitchFamily="34" charset="0"/>
                <a:cs typeface="Arial" panose="020B0604020202020204" pitchFamily="34" charset="0"/>
              </a:rPr>
              <a:t>an algorithm </a:t>
            </a:r>
            <a:r>
              <a:rPr lang="en-IN" dirty="0">
                <a:latin typeface="Arial" panose="020B0604020202020204" pitchFamily="34" charset="0"/>
                <a:cs typeface="Arial" panose="020B0604020202020204" pitchFamily="34" charset="0"/>
              </a:rPr>
              <a:t>is the time and space </a:t>
            </a:r>
            <a:r>
              <a:rPr lang="en-IN" dirty="0" smtClean="0">
                <a:latin typeface="Arial" panose="020B0604020202020204" pitchFamily="34" charset="0"/>
                <a:cs typeface="Arial" panose="020B0604020202020204" pitchFamily="34" charset="0"/>
              </a:rPr>
              <a:t>it uses</a:t>
            </a:r>
            <a:r>
              <a:rPr lang="en-IN" dirty="0">
                <a:latin typeface="Arial" panose="020B0604020202020204" pitchFamily="34" charset="0"/>
                <a:cs typeface="Arial" panose="020B0604020202020204" pitchFamily="34" charset="0"/>
              </a:rPr>
              <a:t>.</a:t>
            </a:r>
          </a:p>
          <a:p>
            <a:pPr algn="just"/>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2574545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Arial" panose="020B0604020202020204" pitchFamily="34" charset="0"/>
                <a:cs typeface="Arial" panose="020B0604020202020204" pitchFamily="34" charset="0"/>
              </a:rPr>
              <a:t>Time </a:t>
            </a:r>
            <a:r>
              <a:rPr lang="en-US" sz="4400" b="1" dirty="0" smtClean="0">
                <a:solidFill>
                  <a:srgbClr val="FF0000"/>
                </a:solidFill>
                <a:latin typeface="Arial" panose="020B0604020202020204" pitchFamily="34" charset="0"/>
                <a:cs typeface="Arial" panose="020B0604020202020204" pitchFamily="34" charset="0"/>
              </a:rPr>
              <a:t>Complexity</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sz="3200" b="1" dirty="0" smtClean="0">
                <a:solidFill>
                  <a:srgbClr val="FF0000"/>
                </a:solidFill>
              </a:rPr>
              <a:t>Time Complexity</a:t>
            </a:r>
            <a:r>
              <a:rPr lang="en-IN" dirty="0" smtClean="0"/>
              <a:t>: It is the running </a:t>
            </a:r>
            <a:r>
              <a:rPr lang="en-IN" dirty="0"/>
              <a:t>time of the program as </a:t>
            </a:r>
            <a:r>
              <a:rPr lang="en-IN" dirty="0" smtClean="0"/>
              <a:t>a function</a:t>
            </a:r>
            <a:r>
              <a:rPr lang="en-IN" dirty="0"/>
              <a:t> of size of input</a:t>
            </a:r>
            <a:r>
              <a:rPr lang="en-IN" dirty="0" smtClean="0"/>
              <a:t>. While measuring the time complexity of an algorithm, we concentrate on developing only the frequency count for all key statements.</a:t>
            </a:r>
          </a:p>
          <a:p>
            <a:pPr marL="0" indent="0" algn="just">
              <a:buNone/>
            </a:pPr>
            <a:r>
              <a:rPr lang="en-IN" dirty="0" smtClean="0"/>
              <a:t>Algorithm A:     a=a+1</a:t>
            </a:r>
          </a:p>
          <a:p>
            <a:pPr marL="0" indent="0" algn="just">
              <a:buNone/>
            </a:pPr>
            <a:r>
              <a:rPr lang="en-IN" dirty="0" smtClean="0"/>
              <a:t>Frequency count of Algorithm A is 1</a:t>
            </a:r>
          </a:p>
          <a:p>
            <a:pPr marL="0" indent="0" algn="just">
              <a:buNone/>
            </a:pP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16</a:t>
            </a:fld>
            <a:endParaRPr lang="en-US">
              <a:solidFill>
                <a:srgbClr val="000000"/>
              </a:solidFill>
            </a:endParaRPr>
          </a:p>
        </p:txBody>
      </p:sp>
      <p:sp>
        <p:nvSpPr>
          <p:cNvPr id="5" name="Rectangle 4"/>
          <p:cNvSpPr/>
          <p:nvPr/>
        </p:nvSpPr>
        <p:spPr>
          <a:xfrm>
            <a:off x="2286000" y="1720840"/>
            <a:ext cx="4572000" cy="646331"/>
          </a:xfrm>
          <a:prstGeom prst="rect">
            <a:avLst/>
          </a:prstGeom>
        </p:spPr>
        <p:txBody>
          <a:bodyPr>
            <a:spAutoFit/>
          </a:bodyPr>
          <a:lstStyle/>
          <a:p>
            <a:r>
              <a:rPr lang="en-IN" dirty="0">
                <a:solidFill>
                  <a:srgbClr val="000000"/>
                </a:solidFill>
              </a:rPr>
              <a:t/>
            </a:r>
            <a:br>
              <a:rPr lang="en-IN" dirty="0">
                <a:solidFill>
                  <a:srgbClr val="000000"/>
                </a:solidFill>
              </a:rPr>
            </a:br>
            <a:endParaRPr lang="en-US" dirty="0">
              <a:solidFill>
                <a:srgbClr val="000000"/>
              </a:solidFill>
            </a:endParaRPr>
          </a:p>
        </p:txBody>
      </p:sp>
    </p:spTree>
    <p:extLst>
      <p:ext uri="{BB962C8B-B14F-4D97-AF65-F5344CB8AC3E}">
        <p14:creationId xmlns:p14="http://schemas.microsoft.com/office/powerpoint/2010/main" val="452006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Arial" panose="020B0604020202020204" pitchFamily="34" charset="0"/>
                <a:cs typeface="Arial" panose="020B0604020202020204" pitchFamily="34" charset="0"/>
              </a:rPr>
              <a:t>Time </a:t>
            </a:r>
            <a:r>
              <a:rPr lang="en-US" sz="4400" b="1" dirty="0" smtClean="0">
                <a:solidFill>
                  <a:srgbClr val="FF0000"/>
                </a:solidFill>
                <a:latin typeface="Arial" panose="020B0604020202020204" pitchFamily="34" charset="0"/>
                <a:cs typeface="Arial" panose="020B0604020202020204" pitchFamily="34" charset="0"/>
              </a:rPr>
              <a:t>Complexity</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IN" dirty="0" smtClean="0"/>
              <a:t>Algorithm </a:t>
            </a:r>
            <a:r>
              <a:rPr lang="en-IN" dirty="0"/>
              <a:t>B</a:t>
            </a:r>
            <a:r>
              <a:rPr lang="en-IN" dirty="0" smtClean="0"/>
              <a:t>: for x=1 to n step 1</a:t>
            </a:r>
          </a:p>
          <a:p>
            <a:pPr marL="0" indent="0" algn="just">
              <a:buNone/>
            </a:pPr>
            <a:r>
              <a:rPr lang="en-IN" dirty="0"/>
              <a:t>	</a:t>
            </a:r>
            <a:r>
              <a:rPr lang="en-IN" dirty="0" smtClean="0"/>
              <a:t>		    a=a+1</a:t>
            </a:r>
          </a:p>
          <a:p>
            <a:pPr marL="0" indent="0" algn="just">
              <a:buNone/>
            </a:pPr>
            <a:r>
              <a:rPr lang="en-IN" dirty="0"/>
              <a:t>	</a:t>
            </a:r>
            <a:r>
              <a:rPr lang="en-IN" dirty="0" smtClean="0"/>
              <a:t>		Loop</a:t>
            </a:r>
          </a:p>
          <a:p>
            <a:pPr marL="0" indent="0" algn="just">
              <a:buNone/>
            </a:pPr>
            <a:r>
              <a:rPr lang="en-IN" dirty="0" smtClean="0"/>
              <a:t>Frequency count of Algorithm B is n</a:t>
            </a:r>
          </a:p>
          <a:p>
            <a:pPr marL="0" indent="0" algn="just">
              <a:buNone/>
            </a:pPr>
            <a:r>
              <a:rPr lang="en-IN" dirty="0"/>
              <a:t>Algorithm </a:t>
            </a:r>
            <a:r>
              <a:rPr lang="en-IN" dirty="0" smtClean="0"/>
              <a:t>C: </a:t>
            </a:r>
            <a:r>
              <a:rPr lang="en-IN" dirty="0"/>
              <a:t>for x=1 to n </a:t>
            </a:r>
            <a:r>
              <a:rPr lang="en-IN" dirty="0" smtClean="0"/>
              <a:t>step 1</a:t>
            </a:r>
          </a:p>
          <a:p>
            <a:pPr marL="0" indent="0" algn="just">
              <a:buNone/>
            </a:pPr>
            <a:r>
              <a:rPr lang="en-IN" dirty="0"/>
              <a:t>	</a:t>
            </a:r>
            <a:r>
              <a:rPr lang="en-IN" dirty="0" smtClean="0"/>
              <a:t>	      for y=1 to n step 1</a:t>
            </a:r>
            <a:endParaRPr lang="en-IN" dirty="0"/>
          </a:p>
          <a:p>
            <a:pPr marL="0" indent="0" algn="just">
              <a:buNone/>
            </a:pPr>
            <a:r>
              <a:rPr lang="en-IN" dirty="0"/>
              <a:t>			    a=a+1</a:t>
            </a:r>
          </a:p>
          <a:p>
            <a:pPr marL="0" indent="0" algn="just">
              <a:buNone/>
            </a:pPr>
            <a:r>
              <a:rPr lang="en-IN" dirty="0"/>
              <a:t>			Loop</a:t>
            </a:r>
          </a:p>
          <a:p>
            <a:pPr marL="0" indent="0" algn="just">
              <a:buNone/>
            </a:pPr>
            <a:r>
              <a:rPr lang="en-IN" dirty="0"/>
              <a:t>Frequency count of Algorithm </a:t>
            </a:r>
            <a:r>
              <a:rPr lang="en-IN" dirty="0" smtClean="0"/>
              <a:t>C </a:t>
            </a:r>
            <a:r>
              <a:rPr lang="en-IN" dirty="0"/>
              <a:t>is </a:t>
            </a:r>
            <a:r>
              <a:rPr lang="en-US" dirty="0"/>
              <a:t>n</a:t>
            </a:r>
            <a:r>
              <a:rPr lang="en-US" baseline="30000" dirty="0"/>
              <a:t>2</a:t>
            </a:r>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17</a:t>
            </a:fld>
            <a:endParaRPr lang="en-US" dirty="0">
              <a:solidFill>
                <a:srgbClr val="000000"/>
              </a:solidFill>
            </a:endParaRPr>
          </a:p>
        </p:txBody>
      </p:sp>
      <p:sp>
        <p:nvSpPr>
          <p:cNvPr id="5" name="Rectangle 4"/>
          <p:cNvSpPr/>
          <p:nvPr/>
        </p:nvSpPr>
        <p:spPr>
          <a:xfrm>
            <a:off x="2286000" y="1720840"/>
            <a:ext cx="4572000" cy="646331"/>
          </a:xfrm>
          <a:prstGeom prst="rect">
            <a:avLst/>
          </a:prstGeom>
        </p:spPr>
        <p:txBody>
          <a:bodyPr>
            <a:spAutoFit/>
          </a:bodyPr>
          <a:lstStyle/>
          <a:p>
            <a:r>
              <a:rPr lang="en-IN" dirty="0">
                <a:solidFill>
                  <a:srgbClr val="000000"/>
                </a:solidFill>
              </a:rPr>
              <a:t/>
            </a:r>
            <a:br>
              <a:rPr lang="en-IN" dirty="0">
                <a:solidFill>
                  <a:srgbClr val="000000"/>
                </a:solidFill>
              </a:rPr>
            </a:br>
            <a:endParaRPr lang="en-US" dirty="0">
              <a:solidFill>
                <a:srgbClr val="000000"/>
              </a:solidFill>
            </a:endParaRPr>
          </a:p>
        </p:txBody>
      </p:sp>
    </p:spTree>
    <p:extLst>
      <p:ext uri="{BB962C8B-B14F-4D97-AF65-F5344CB8AC3E}">
        <p14:creationId xmlns:p14="http://schemas.microsoft.com/office/powerpoint/2010/main" val="2812260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Arial" panose="020B0604020202020204" pitchFamily="34" charset="0"/>
                <a:cs typeface="Arial" panose="020B0604020202020204" pitchFamily="34" charset="0"/>
              </a:rPr>
              <a:t>Time </a:t>
            </a:r>
            <a:r>
              <a:rPr lang="en-US" sz="4400" b="1" dirty="0" smtClean="0">
                <a:solidFill>
                  <a:srgbClr val="FF0000"/>
                </a:solidFill>
                <a:latin typeface="Arial" panose="020B0604020202020204" pitchFamily="34" charset="0"/>
                <a:cs typeface="Arial" panose="020B0604020202020204" pitchFamily="34" charset="0"/>
              </a:rPr>
              <a:t>Complexity</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US" dirty="0" smtClean="0"/>
              <a:t>If an algorithm performs f(n) basic operations where n is the size of the input then total running time will be </a:t>
            </a:r>
          </a:p>
          <a:p>
            <a:pPr marL="0" indent="0" algn="just">
              <a:buNone/>
            </a:pPr>
            <a:r>
              <a:rPr lang="en-US" dirty="0"/>
              <a:t>	</a:t>
            </a:r>
            <a:r>
              <a:rPr lang="en-US" dirty="0" smtClean="0"/>
              <a:t>		C f(n)</a:t>
            </a:r>
          </a:p>
          <a:p>
            <a:pPr marL="0" indent="0" algn="just">
              <a:buNone/>
            </a:pPr>
            <a:r>
              <a:rPr lang="en-US" dirty="0" smtClean="0"/>
              <a:t>Where C is a constant that depends upon the algorithm.</a:t>
            </a:r>
            <a:endParaRPr lang="en-US" dirty="0"/>
          </a:p>
          <a:p>
            <a:pPr marL="0" indent="0" algn="just">
              <a:buNone/>
            </a:pPr>
            <a:endParaRPr lang="en-IN"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18</a:t>
            </a:fld>
            <a:endParaRPr lang="en-US" dirty="0">
              <a:solidFill>
                <a:srgbClr val="000000"/>
              </a:solidFill>
            </a:endParaRPr>
          </a:p>
        </p:txBody>
      </p:sp>
      <p:sp>
        <p:nvSpPr>
          <p:cNvPr id="5" name="Rectangle 4"/>
          <p:cNvSpPr/>
          <p:nvPr/>
        </p:nvSpPr>
        <p:spPr>
          <a:xfrm>
            <a:off x="2286000" y="1720840"/>
            <a:ext cx="4572000" cy="646331"/>
          </a:xfrm>
          <a:prstGeom prst="rect">
            <a:avLst/>
          </a:prstGeom>
        </p:spPr>
        <p:txBody>
          <a:bodyPr>
            <a:spAutoFit/>
          </a:bodyPr>
          <a:lstStyle/>
          <a:p>
            <a:r>
              <a:rPr lang="en-IN" dirty="0">
                <a:solidFill>
                  <a:srgbClr val="000000"/>
                </a:solidFill>
              </a:rPr>
              <a:t/>
            </a:r>
            <a:br>
              <a:rPr lang="en-IN" dirty="0">
                <a:solidFill>
                  <a:srgbClr val="000000"/>
                </a:solidFill>
              </a:rPr>
            </a:br>
            <a:endParaRPr lang="en-US" dirty="0">
              <a:solidFill>
                <a:srgbClr val="000000"/>
              </a:solidFill>
            </a:endParaRPr>
          </a:p>
        </p:txBody>
      </p:sp>
    </p:spTree>
    <p:extLst>
      <p:ext uri="{BB962C8B-B14F-4D97-AF65-F5344CB8AC3E}">
        <p14:creationId xmlns:p14="http://schemas.microsoft.com/office/powerpoint/2010/main" val="2306904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Arial" panose="020B0604020202020204" pitchFamily="34" charset="0"/>
                <a:cs typeface="Arial" panose="020B0604020202020204" pitchFamily="34" charset="0"/>
              </a:rPr>
              <a:t>Space Complexity</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dirty="0" smtClean="0"/>
              <a:t>It is the amount </a:t>
            </a:r>
            <a:r>
              <a:rPr lang="en-IN" dirty="0"/>
              <a:t>of Computer </a:t>
            </a:r>
            <a:r>
              <a:rPr lang="en-IN" dirty="0" smtClean="0"/>
              <a:t>memory required </a:t>
            </a:r>
            <a:r>
              <a:rPr lang="en-IN" dirty="0"/>
              <a:t>during the </a:t>
            </a:r>
            <a:r>
              <a:rPr lang="en-IN" dirty="0" smtClean="0"/>
              <a:t>program execution</a:t>
            </a:r>
            <a:r>
              <a:rPr lang="en-IN" dirty="0"/>
              <a:t>, as a function of input size</a:t>
            </a:r>
            <a:r>
              <a:rPr lang="en-IN" dirty="0" smtClean="0"/>
              <a:t>.</a:t>
            </a:r>
            <a:endParaRPr lang="en-IN" dirty="0"/>
          </a:p>
          <a:p>
            <a:pPr algn="just"/>
            <a:r>
              <a:rPr lang="en-US" dirty="0" smtClean="0"/>
              <a:t>The space needed by the program is the sum of the following components:</a:t>
            </a:r>
          </a:p>
          <a:p>
            <a:pPr algn="just">
              <a:buFontTx/>
              <a:buChar char="-"/>
            </a:pPr>
            <a:r>
              <a:rPr lang="en-US" dirty="0" smtClean="0"/>
              <a:t>Fixed space requirements: It includes instruction space for simple variables, fixed size structured variables and constants.</a:t>
            </a: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19</a:t>
            </a:fld>
            <a:endParaRPr lang="en-US" dirty="0">
              <a:solidFill>
                <a:srgbClr val="000000"/>
              </a:solidFill>
            </a:endParaRPr>
          </a:p>
        </p:txBody>
      </p:sp>
      <p:sp>
        <p:nvSpPr>
          <p:cNvPr id="5" name="Rectangle 4"/>
          <p:cNvSpPr/>
          <p:nvPr/>
        </p:nvSpPr>
        <p:spPr>
          <a:xfrm>
            <a:off x="2286000" y="1720840"/>
            <a:ext cx="4572000" cy="646331"/>
          </a:xfrm>
          <a:prstGeom prst="rect">
            <a:avLst/>
          </a:prstGeom>
        </p:spPr>
        <p:txBody>
          <a:bodyPr>
            <a:spAutoFit/>
          </a:bodyPr>
          <a:lstStyle/>
          <a:p>
            <a:r>
              <a:rPr lang="en-IN" dirty="0">
                <a:solidFill>
                  <a:srgbClr val="000000"/>
                </a:solidFill>
              </a:rPr>
              <a:t/>
            </a:r>
            <a:br>
              <a:rPr lang="en-IN" dirty="0">
                <a:solidFill>
                  <a:srgbClr val="000000"/>
                </a:solidFill>
              </a:rPr>
            </a:br>
            <a:endParaRPr lang="en-US" dirty="0">
              <a:solidFill>
                <a:srgbClr val="000000"/>
              </a:solidFill>
            </a:endParaRPr>
          </a:p>
        </p:txBody>
      </p:sp>
    </p:spTree>
    <p:extLst>
      <p:ext uri="{BB962C8B-B14F-4D97-AF65-F5344CB8AC3E}">
        <p14:creationId xmlns:p14="http://schemas.microsoft.com/office/powerpoint/2010/main" val="81431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838127" cy="3716215"/>
          </a:xfrm>
        </p:spPr>
        <p:style>
          <a:lnRef idx="3">
            <a:schemeClr val="lt1"/>
          </a:lnRef>
          <a:fillRef idx="1">
            <a:schemeClr val="accent2"/>
          </a:fillRef>
          <a:effectRef idx="1">
            <a:schemeClr val="accent2"/>
          </a:effectRef>
          <a:fontRef idx="minor">
            <a:schemeClr val="lt1"/>
          </a:fontRef>
        </p:style>
        <p:txBody>
          <a:bodyPr>
            <a:normAutofit/>
          </a:bodyPr>
          <a:lstStyle/>
          <a:p>
            <a:pPr algn="ctr"/>
            <a:r>
              <a:rPr lang="en-US" sz="6600" b="1" dirty="0" smtClean="0">
                <a:latin typeface="Times New Roman" panose="02020603050405020304" pitchFamily="18" charset="0"/>
                <a:cs typeface="Times New Roman" panose="02020603050405020304" pitchFamily="18" charset="0"/>
              </a:rPr>
              <a:t>Principles of Programming and Analysis of Algorithms</a:t>
            </a:r>
            <a:endParaRPr lang="en-US" sz="66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86E5D15C-E4B6-4CE0-98BF-E2DB45DBC2FB}" type="slidenum">
              <a:rPr lang="en-US" smtClean="0">
                <a:solidFill>
                  <a:srgbClr val="000000"/>
                </a:solidFill>
              </a:rPr>
              <a:pPr/>
              <a:t>2</a:t>
            </a:fld>
            <a:endParaRPr lang="en-US">
              <a:solidFill>
                <a:srgbClr val="00000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 y="5617583"/>
            <a:ext cx="20161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p:cNvSpPr txBox="1"/>
          <p:nvPr/>
        </p:nvSpPr>
        <p:spPr>
          <a:xfrm>
            <a:off x="2006980" y="5800922"/>
            <a:ext cx="7162511" cy="5770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b="1" dirty="0">
                <a:solidFill>
                  <a:srgbClr val="000000"/>
                </a:solidFill>
                <a:latin typeface="Georgia" panose="02040502050405020303" pitchFamily="18" charset="0"/>
              </a:rPr>
              <a:t>This work is licensed under a </a:t>
            </a:r>
            <a:r>
              <a:rPr lang="en-US" sz="1050" b="1" dirty="0">
                <a:solidFill>
                  <a:srgbClr val="000000"/>
                </a:solidFill>
                <a:latin typeface="Georgia" panose="02040502050405020303" pitchFamily="18" charset="0"/>
                <a:hlinkClick r:id="rId3"/>
              </a:rPr>
              <a:t>Creative Commons Attribution-</a:t>
            </a:r>
            <a:r>
              <a:rPr lang="en-US" sz="1050" b="1" dirty="0" err="1">
                <a:solidFill>
                  <a:srgbClr val="000000"/>
                </a:solidFill>
                <a:latin typeface="Georgia" panose="02040502050405020303" pitchFamily="18" charset="0"/>
                <a:hlinkClick r:id="rId3"/>
              </a:rPr>
              <a:t>ShareAlike</a:t>
            </a:r>
            <a:r>
              <a:rPr lang="en-US" sz="1050" b="1" dirty="0">
                <a:solidFill>
                  <a:srgbClr val="000000"/>
                </a:solidFill>
                <a:latin typeface="Georgia" panose="02040502050405020303" pitchFamily="18" charset="0"/>
                <a:hlinkClick r:id="rId3"/>
              </a:rPr>
              <a:t> 4.0 International License</a:t>
            </a:r>
            <a:r>
              <a:rPr lang="en-US" sz="1050" b="1" dirty="0">
                <a:solidFill>
                  <a:srgbClr val="000000"/>
                </a:solidFill>
                <a:latin typeface="Georgia" panose="02040502050405020303" pitchFamily="18" charset="0"/>
              </a:rPr>
              <a:t>.</a:t>
            </a:r>
            <a:r>
              <a:rPr lang="en-US" sz="1050" dirty="0">
                <a:solidFill>
                  <a:srgbClr val="000000"/>
                </a:solidFill>
              </a:rPr>
              <a:t> This presentation is released under Creative Commons-A6ribute,on 4.0 License. You are free to use, distribute and modify it ,</a:t>
            </a:r>
          </a:p>
          <a:p>
            <a:r>
              <a:rPr lang="en-US" sz="1050" dirty="0">
                <a:solidFill>
                  <a:srgbClr val="000000"/>
                </a:solidFill>
              </a:rPr>
              <a:t>including for commercial purposes, provided you acknowledge the source.</a:t>
            </a:r>
            <a:endParaRPr lang="en-US" sz="1050" b="1"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920655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Arial" panose="020B0604020202020204" pitchFamily="34" charset="0"/>
                <a:cs typeface="Arial" panose="020B0604020202020204" pitchFamily="34" charset="0"/>
              </a:rPr>
              <a:t>Space Complexity</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Tx/>
              <a:buChar char="-"/>
            </a:pPr>
            <a:r>
              <a:rPr lang="en-US" dirty="0" smtClean="0"/>
              <a:t>Variable space requirement: It consists of space needed by structured variables whose size depends on particular instance of variables. It also includes the additional space required when the function uses recursion. </a:t>
            </a: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20</a:t>
            </a:fld>
            <a:endParaRPr lang="en-US" dirty="0">
              <a:solidFill>
                <a:srgbClr val="000000"/>
              </a:solidFill>
            </a:endParaRPr>
          </a:p>
        </p:txBody>
      </p:sp>
    </p:spTree>
    <p:extLst>
      <p:ext uri="{BB962C8B-B14F-4D97-AF65-F5344CB8AC3E}">
        <p14:creationId xmlns:p14="http://schemas.microsoft.com/office/powerpoint/2010/main" val="3278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Arial" panose="020B0604020202020204" pitchFamily="34" charset="0"/>
                <a:cs typeface="Arial" panose="020B0604020202020204" pitchFamily="34" charset="0"/>
              </a:rPr>
              <a:t>Big-O Notation</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It helps to determine the time as well as sp</a:t>
            </a:r>
            <a:r>
              <a:rPr lang="en-US" sz="2800" dirty="0" smtClean="0">
                <a:latin typeface="Arial" panose="020B0604020202020204" pitchFamily="34" charset="0"/>
                <a:cs typeface="Arial" panose="020B0604020202020204" pitchFamily="34" charset="0"/>
              </a:rPr>
              <a:t>ace complexity of the algorithm. We are not concerned with an exact measurement of an algorithm’s efficiency but are concerned with its general order of magnitude.</a:t>
            </a:r>
          </a:p>
          <a:p>
            <a:pPr algn="just">
              <a:buFont typeface="Wingdings" panose="05000000000000000000" pitchFamily="2" charset="2"/>
              <a:buChar char="Ø"/>
            </a:pPr>
            <a:r>
              <a:rPr lang="en-US" sz="2800" dirty="0">
                <a:latin typeface="Arial" panose="020B0604020202020204" pitchFamily="34" charset="0"/>
                <a:cs typeface="Arial" panose="020B0604020202020204" pitchFamily="34" charset="0"/>
              </a:rPr>
              <a:t>f</a:t>
            </a:r>
            <a:r>
              <a:rPr lang="en-US" sz="2800" dirty="0" smtClean="0">
                <a:latin typeface="Arial" panose="020B0604020202020204" pitchFamily="34" charset="0"/>
                <a:cs typeface="Arial" panose="020B0604020202020204" pitchFamily="34" charset="0"/>
              </a:rPr>
              <a:t>(n) represents the number of statements executed for n elements of data. We are not concerned about the complete measure of efficiency but with only the factor that determines the magnitude.</a:t>
            </a:r>
          </a:p>
          <a:p>
            <a:pPr algn="just">
              <a:buFont typeface="Wingdings" panose="05000000000000000000" pitchFamily="2" charset="2"/>
              <a:buChar char="Ø"/>
            </a:pPr>
            <a:r>
              <a:rPr lang="en-US" sz="2600" dirty="0" smtClean="0">
                <a:latin typeface="Arial" panose="020B0604020202020204" pitchFamily="34" charset="0"/>
                <a:cs typeface="Arial" panose="020B0604020202020204" pitchFamily="34" charset="0"/>
              </a:rPr>
              <a:t>This factor is the big-O as an in “on the order of”.</a:t>
            </a:r>
            <a:endParaRPr lang="en-US" sz="26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21</a:t>
            </a:fld>
            <a:endParaRPr lang="en-US" dirty="0">
              <a:solidFill>
                <a:srgbClr val="000000"/>
              </a:solidFill>
            </a:endParaRPr>
          </a:p>
        </p:txBody>
      </p:sp>
    </p:spTree>
    <p:extLst>
      <p:ext uri="{BB962C8B-B14F-4D97-AF65-F5344CB8AC3E}">
        <p14:creationId xmlns:p14="http://schemas.microsoft.com/office/powerpoint/2010/main" val="3748878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Arial" panose="020B0604020202020204" pitchFamily="34" charset="0"/>
                <a:cs typeface="Arial" panose="020B0604020202020204" pitchFamily="34" charset="0"/>
              </a:rPr>
              <a:t>Big-O Notation</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scene3d>
              <a:camera prst="orthographicFront"/>
              <a:lightRig rig="threePt" dir="t"/>
            </a:scene3d>
            <a:sp3d z="158750"/>
          </a:bodyPr>
          <a:lstStyle/>
          <a:p>
            <a:pPr algn="just">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It is expressed as O(n) i.e. on the order of n.</a:t>
            </a:r>
          </a:p>
          <a:p>
            <a:pPr algn="just">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The Big-O notation can be derived from f(n) using the following steps:</a:t>
            </a:r>
          </a:p>
          <a:p>
            <a:pPr marL="514350" indent="-514350" algn="just">
              <a:buAutoNum type="arabicPeriod"/>
            </a:pPr>
            <a:r>
              <a:rPr lang="en-US" sz="2800" dirty="0" smtClean="0">
                <a:latin typeface="Arial" panose="020B0604020202020204" pitchFamily="34" charset="0"/>
                <a:cs typeface="Arial" panose="020B0604020202020204" pitchFamily="34" charset="0"/>
              </a:rPr>
              <a:t>In each term, set the coefficient of the term to 1.</a:t>
            </a:r>
          </a:p>
          <a:p>
            <a:pPr marL="514350" indent="-514350" algn="just">
              <a:buAutoNum type="arabicPeriod"/>
            </a:pPr>
            <a:r>
              <a:rPr lang="en-US" sz="2800" dirty="0" smtClean="0">
                <a:latin typeface="Arial" panose="020B0604020202020204" pitchFamily="34" charset="0"/>
                <a:cs typeface="Arial" panose="020B0604020202020204" pitchFamily="34" charset="0"/>
              </a:rPr>
              <a:t>Keep the largest term in the function and discard  the others.</a:t>
            </a:r>
          </a:p>
          <a:p>
            <a:pPr marL="0" indent="0" algn="just">
              <a:buNone/>
            </a:pPr>
            <a:r>
              <a:rPr lang="en-US" sz="2800" dirty="0" smtClean="0">
                <a:latin typeface="Arial" panose="020B0604020202020204" pitchFamily="34" charset="0"/>
                <a:cs typeface="Arial" panose="020B0604020202020204" pitchFamily="34" charset="0"/>
              </a:rPr>
              <a:t>Terms are ranked from lowest to highest as follows:</a:t>
            </a:r>
          </a:p>
          <a:p>
            <a:pPr marL="0" indent="0" algn="just">
              <a:buNone/>
            </a:pPr>
            <a:r>
              <a:rPr lang="en-US" sz="2800" dirty="0" smtClean="0">
                <a:latin typeface="Arial" panose="020B0604020202020204" pitchFamily="34" charset="0"/>
                <a:cs typeface="Arial" panose="020B0604020202020204" pitchFamily="34" charset="0"/>
              </a:rPr>
              <a:t>log</a:t>
            </a:r>
            <a:r>
              <a:rPr lang="en-US" sz="14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n, n, nlog</a:t>
            </a:r>
            <a:r>
              <a:rPr lang="en-US" sz="1400" dirty="0" smtClean="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n, n</a:t>
            </a:r>
            <a:r>
              <a:rPr lang="en-US" sz="2800" baseline="30000" dirty="0" smtClean="0"/>
              <a:t>2</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n</a:t>
            </a:r>
            <a:r>
              <a:rPr lang="en-US" sz="2800" baseline="30000" dirty="0" smtClean="0"/>
              <a:t>3</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a:t>
            </a:r>
            <a:r>
              <a:rPr lang="en-US" sz="2800" baseline="30000" dirty="0" err="1" smtClean="0"/>
              <a:t>k</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,2</a:t>
            </a:r>
            <a:r>
              <a:rPr lang="en-US" sz="2800" baseline="30000" dirty="0" smtClean="0"/>
              <a:t>n</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22</a:t>
            </a:fld>
            <a:endParaRPr lang="en-US" dirty="0">
              <a:solidFill>
                <a:srgbClr val="000000"/>
              </a:solidFill>
            </a:endParaRPr>
          </a:p>
        </p:txBody>
      </p:sp>
    </p:spTree>
    <p:extLst>
      <p:ext uri="{BB962C8B-B14F-4D97-AF65-F5344CB8AC3E}">
        <p14:creationId xmlns:p14="http://schemas.microsoft.com/office/powerpoint/2010/main" val="2391689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Arial" panose="020B0604020202020204" pitchFamily="34" charset="0"/>
                <a:cs typeface="Arial" panose="020B0604020202020204" pitchFamily="34" charset="0"/>
              </a:rPr>
              <a:t>Big-O Notation</a:t>
            </a:r>
            <a:endParaRPr lang="en-US" sz="4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scene3d>
              <a:camera prst="orthographicFront"/>
              <a:lightRig rig="threePt" dir="t"/>
            </a:scene3d>
            <a:sp3d z="158750"/>
          </a:bodyPr>
          <a:lstStyle/>
          <a:p>
            <a:pPr algn="just">
              <a:buFont typeface="Wingdings" panose="05000000000000000000" pitchFamily="2" charset="2"/>
              <a:buChar char="Ø"/>
            </a:pPr>
            <a:r>
              <a:rPr lang="en-US" sz="2800" dirty="0" smtClean="0">
                <a:latin typeface="Arial" panose="020B0604020202020204" pitchFamily="34" charset="0"/>
                <a:cs typeface="Arial" panose="020B0604020202020204" pitchFamily="34" charset="0"/>
              </a:rPr>
              <a:t>For </a:t>
            </a:r>
            <a:r>
              <a:rPr lang="en-US" sz="2800" dirty="0" err="1" smtClean="0">
                <a:latin typeface="Arial" panose="020B0604020202020204" pitchFamily="34" charset="0"/>
                <a:cs typeface="Arial" panose="020B0604020202020204" pitchFamily="34" charset="0"/>
              </a:rPr>
              <a:t>eg</a:t>
            </a:r>
            <a:r>
              <a:rPr lang="en-US" sz="2800" dirty="0" smtClean="0">
                <a:latin typeface="Arial" panose="020B0604020202020204" pitchFamily="34" charset="0"/>
                <a:cs typeface="Arial" panose="020B0604020202020204" pitchFamily="34" charset="0"/>
              </a:rPr>
              <a:t>.: Calculate big-O notation for </a:t>
            </a:r>
          </a:p>
          <a:p>
            <a:pPr marL="0" indent="0" algn="just">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f(n) =n(n+1)/2</a:t>
            </a:r>
          </a:p>
          <a:p>
            <a:pPr marL="0" indent="0" algn="just">
              <a:buNone/>
            </a:pPr>
            <a:r>
              <a:rPr lang="en-US" sz="2800" dirty="0" smtClean="0">
                <a:latin typeface="Arial" panose="020B0604020202020204" pitchFamily="34" charset="0"/>
                <a:cs typeface="Arial" panose="020B0604020202020204" pitchFamily="34" charset="0"/>
              </a:rPr>
              <a:t>Sol.  f(n)=1/2</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a:t>
            </a:r>
            <a:r>
              <a:rPr lang="en-US" sz="2800" baseline="30000" dirty="0" smtClean="0"/>
              <a:t>2 </a:t>
            </a:r>
            <a:r>
              <a:rPr lang="en-US" sz="2800" dirty="0" smtClean="0"/>
              <a:t> + 1/2</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a:t>
            </a:r>
            <a:endParaRPr lang="en-US" sz="2800" baseline="30000" dirty="0" smtClean="0"/>
          </a:p>
          <a:p>
            <a:pPr marL="0" indent="0" algn="just">
              <a:buNone/>
            </a:pP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 </a:t>
            </a:r>
            <a:r>
              <a:rPr lang="en-US" sz="2800" dirty="0" smtClean="0">
                <a:latin typeface="Arial" panose="020B0604020202020204" pitchFamily="34" charset="0"/>
                <a:cs typeface="Arial" panose="020B0604020202020204" pitchFamily="34" charset="0"/>
              </a:rPr>
              <a:t>n</a:t>
            </a:r>
            <a:r>
              <a:rPr lang="en-US" sz="2800" baseline="30000" dirty="0" smtClean="0"/>
              <a:t>2 </a:t>
            </a:r>
            <a:r>
              <a:rPr lang="en-US" sz="2800" dirty="0" smtClean="0"/>
              <a:t> + n</a:t>
            </a:r>
          </a:p>
          <a:p>
            <a:pPr marL="0" indent="0" algn="just">
              <a:buNone/>
            </a:pPr>
            <a:r>
              <a:rPr lang="en-US"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 n</a:t>
            </a:r>
            <a:r>
              <a:rPr lang="en-US" sz="2800" baseline="30000" dirty="0" smtClean="0"/>
              <a:t>2</a:t>
            </a:r>
          </a:p>
          <a:p>
            <a:pPr marL="0" indent="0" algn="just">
              <a:buNone/>
            </a:pPr>
            <a:r>
              <a:rPr lang="en-US" sz="2800" dirty="0" smtClean="0">
                <a:latin typeface="Arial" panose="020B0604020202020204" pitchFamily="34" charset="0"/>
                <a:cs typeface="Arial" panose="020B0604020202020204" pitchFamily="34" charset="0"/>
              </a:rPr>
              <a:t> Therefore, big-O notation is stated as </a:t>
            </a:r>
          </a:p>
          <a:p>
            <a:pPr marL="0" indent="0" algn="just">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O(f(n)) = O(n</a:t>
            </a:r>
            <a:r>
              <a:rPr lang="en-US" sz="2800" baseline="30000" dirty="0" smtClean="0"/>
              <a:t>2 </a:t>
            </a:r>
            <a:r>
              <a:rPr lang="en-US" sz="2800" dirty="0" smtClean="0"/>
              <a:t>)</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23</a:t>
            </a:fld>
            <a:endParaRPr lang="en-US" dirty="0">
              <a:solidFill>
                <a:srgbClr val="000000"/>
              </a:solidFill>
            </a:endParaRPr>
          </a:p>
        </p:txBody>
      </p:sp>
    </p:spTree>
    <p:extLst>
      <p:ext uri="{BB962C8B-B14F-4D97-AF65-F5344CB8AC3E}">
        <p14:creationId xmlns:p14="http://schemas.microsoft.com/office/powerpoint/2010/main" val="27870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Asymptotic </a:t>
            </a:r>
            <a:r>
              <a:rPr lang="en-IN" b="1" dirty="0" smtClean="0">
                <a:solidFill>
                  <a:srgbClr val="FF0000"/>
                </a:solidFill>
              </a:rPr>
              <a:t>Notation</a:t>
            </a:r>
            <a:endParaRPr lang="en-US" dirty="0">
              <a:solidFill>
                <a:srgbClr val="FF0000"/>
              </a:solidFill>
            </a:endParaRPr>
          </a:p>
        </p:txBody>
      </p:sp>
      <p:sp>
        <p:nvSpPr>
          <p:cNvPr id="3" name="Content Placeholder 2"/>
          <p:cNvSpPr>
            <a:spLocks noGrp="1"/>
          </p:cNvSpPr>
          <p:nvPr>
            <p:ph idx="1"/>
          </p:nvPr>
        </p:nvSpPr>
        <p:spPr/>
        <p:txBody>
          <a:bodyPr/>
          <a:lstStyle/>
          <a:p>
            <a:pPr algn="just"/>
            <a:r>
              <a:rPr lang="en-IN" sz="2800" dirty="0">
                <a:latin typeface="Arial" panose="020B0604020202020204" pitchFamily="34" charset="0"/>
                <a:cs typeface="Arial" panose="020B0604020202020204" pitchFamily="34" charset="0"/>
              </a:rPr>
              <a:t>Helps to compare algorithms</a:t>
            </a:r>
            <a:r>
              <a:rPr lang="en-IN" sz="2800" dirty="0" smtClean="0">
                <a:latin typeface="Arial" panose="020B0604020202020204" pitchFamily="34" charset="0"/>
                <a:cs typeface="Arial" panose="020B0604020202020204" pitchFamily="34" charset="0"/>
              </a:rPr>
              <a:t>.</a:t>
            </a:r>
            <a:endParaRPr lang="en-IN" sz="2800" dirty="0">
              <a:latin typeface="Arial" panose="020B0604020202020204" pitchFamily="34" charset="0"/>
              <a:cs typeface="Arial" panose="020B0604020202020204" pitchFamily="34" charset="0"/>
            </a:endParaRPr>
          </a:p>
          <a:p>
            <a:pPr algn="just"/>
            <a:r>
              <a:rPr lang="en-IN" sz="2800" dirty="0">
                <a:latin typeface="Arial" panose="020B0604020202020204" pitchFamily="34" charset="0"/>
                <a:cs typeface="Arial" panose="020B0604020202020204" pitchFamily="34" charset="0"/>
              </a:rPr>
              <a:t>Suppose we are considering two algorithms, A </a:t>
            </a:r>
            <a:r>
              <a:rPr lang="en-IN" sz="2800" dirty="0" smtClean="0">
                <a:latin typeface="Arial" panose="020B0604020202020204" pitchFamily="34" charset="0"/>
                <a:cs typeface="Arial" panose="020B0604020202020204" pitchFamily="34" charset="0"/>
              </a:rPr>
              <a:t>and B</a:t>
            </a:r>
            <a:r>
              <a:rPr lang="en-IN" sz="2800" dirty="0">
                <a:latin typeface="Arial" panose="020B0604020202020204" pitchFamily="34" charset="0"/>
                <a:cs typeface="Arial" panose="020B0604020202020204" pitchFamily="34" charset="0"/>
              </a:rPr>
              <a:t>, for solving a given problem. Furthermore, let </a:t>
            </a:r>
            <a:r>
              <a:rPr lang="en-IN" sz="2800" dirty="0" smtClean="0">
                <a:latin typeface="Arial" panose="020B0604020202020204" pitchFamily="34" charset="0"/>
                <a:cs typeface="Arial" panose="020B0604020202020204" pitchFamily="34" charset="0"/>
              </a:rPr>
              <a:t>us say </a:t>
            </a:r>
            <a:r>
              <a:rPr lang="en-IN" sz="2800" dirty="0">
                <a:latin typeface="Arial" panose="020B0604020202020204" pitchFamily="34" charset="0"/>
                <a:cs typeface="Arial" panose="020B0604020202020204" pitchFamily="34" charset="0"/>
              </a:rPr>
              <a:t>that we have done a careful analysis of </a:t>
            </a:r>
            <a:r>
              <a:rPr lang="en-IN" sz="2800" dirty="0" smtClean="0">
                <a:latin typeface="Arial" panose="020B0604020202020204" pitchFamily="34" charset="0"/>
                <a:cs typeface="Arial" panose="020B0604020202020204" pitchFamily="34" charset="0"/>
              </a:rPr>
              <a:t>the running </a:t>
            </a:r>
            <a:r>
              <a:rPr lang="en-IN" sz="2800" dirty="0">
                <a:latin typeface="Arial" panose="020B0604020202020204" pitchFamily="34" charset="0"/>
                <a:cs typeface="Arial" panose="020B0604020202020204" pitchFamily="34" charset="0"/>
              </a:rPr>
              <a:t>times of each of the algorithms </a:t>
            </a:r>
            <a:r>
              <a:rPr lang="en-IN" sz="2800" dirty="0" smtClean="0">
                <a:latin typeface="Arial" panose="020B0604020202020204" pitchFamily="34" charset="0"/>
                <a:cs typeface="Arial" panose="020B0604020202020204" pitchFamily="34" charset="0"/>
              </a:rPr>
              <a:t>and determined </a:t>
            </a:r>
            <a:r>
              <a:rPr lang="en-IN" sz="2800" dirty="0">
                <a:latin typeface="Arial" panose="020B0604020202020204" pitchFamily="34" charset="0"/>
                <a:cs typeface="Arial" panose="020B0604020202020204" pitchFamily="34" charset="0"/>
              </a:rPr>
              <a:t>them to be Ta(n) and Tb(n),respectively, where n is a measure of the </a:t>
            </a:r>
            <a:r>
              <a:rPr lang="en-IN" sz="2800" dirty="0" smtClean="0">
                <a:latin typeface="Arial" panose="020B0604020202020204" pitchFamily="34" charset="0"/>
                <a:cs typeface="Arial" panose="020B0604020202020204" pitchFamily="34" charset="0"/>
              </a:rPr>
              <a:t>problem size</a:t>
            </a:r>
            <a:r>
              <a:rPr lang="en-IN" sz="2800" dirty="0">
                <a:latin typeface="Arial" panose="020B0604020202020204" pitchFamily="34" charset="0"/>
                <a:cs typeface="Arial" panose="020B0604020202020204" pitchFamily="34" charset="0"/>
              </a:rPr>
              <a:t>. Then it should be a fairly simple matter </a:t>
            </a:r>
            <a:r>
              <a:rPr lang="en-IN" sz="2800" dirty="0" smtClean="0">
                <a:latin typeface="Arial" panose="020B0604020202020204" pitchFamily="34" charset="0"/>
                <a:cs typeface="Arial" panose="020B0604020202020204" pitchFamily="34" charset="0"/>
              </a:rPr>
              <a:t>to compare </a:t>
            </a:r>
            <a:r>
              <a:rPr lang="en-IN" sz="2800" dirty="0">
                <a:latin typeface="Arial" panose="020B0604020202020204" pitchFamily="34" charset="0"/>
                <a:cs typeface="Arial" panose="020B0604020202020204" pitchFamily="34" charset="0"/>
              </a:rPr>
              <a:t>the two functions and to determine </a:t>
            </a:r>
            <a:r>
              <a:rPr lang="en-IN" sz="2800" dirty="0" smtClean="0">
                <a:latin typeface="Arial" panose="020B0604020202020204" pitchFamily="34" charset="0"/>
                <a:cs typeface="Arial" panose="020B0604020202020204" pitchFamily="34" charset="0"/>
              </a:rPr>
              <a:t>which algorithm </a:t>
            </a:r>
            <a:r>
              <a:rPr lang="en-IN" sz="2800" dirty="0">
                <a:latin typeface="Arial" panose="020B0604020202020204" pitchFamily="34" charset="0"/>
                <a:cs typeface="Arial" panose="020B0604020202020204" pitchFamily="34" charset="0"/>
              </a:rPr>
              <a:t>is the best!</a:t>
            </a:r>
          </a:p>
          <a:p>
            <a:pPr marL="0" indent="0" algn="just">
              <a:buNone/>
            </a:pP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24</a:t>
            </a:fld>
            <a:endParaRPr lang="en-US">
              <a:solidFill>
                <a:srgbClr val="000000"/>
              </a:solidFill>
            </a:endParaRPr>
          </a:p>
        </p:txBody>
      </p:sp>
    </p:spTree>
    <p:extLst>
      <p:ext uri="{BB962C8B-B14F-4D97-AF65-F5344CB8AC3E}">
        <p14:creationId xmlns:p14="http://schemas.microsoft.com/office/powerpoint/2010/main" val="2634054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1" dirty="0">
                <a:solidFill>
                  <a:srgbClr val="FF0000"/>
                </a:solidFill>
                <a:latin typeface="Arial" panose="020B0604020202020204" pitchFamily="34" charset="0"/>
                <a:cs typeface="Arial" panose="020B0604020202020204" pitchFamily="34" charset="0"/>
              </a:rPr>
              <a:t>Types of </a:t>
            </a:r>
            <a:r>
              <a:rPr lang="en-IN" sz="4400" b="1" dirty="0" smtClean="0">
                <a:solidFill>
                  <a:srgbClr val="FF0000"/>
                </a:solidFill>
                <a:latin typeface="Arial" panose="020B0604020202020204" pitchFamily="34" charset="0"/>
                <a:cs typeface="Arial" panose="020B0604020202020204" pitchFamily="34" charset="0"/>
              </a:rPr>
              <a:t>Analysis</a:t>
            </a:r>
            <a:endParaRPr lang="en-US" sz="44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IN" sz="3200" dirty="0">
                <a:latin typeface="Arial" panose="020B0604020202020204" pitchFamily="34" charset="0"/>
                <a:cs typeface="Arial" panose="020B0604020202020204" pitchFamily="34" charset="0"/>
              </a:rPr>
              <a:t> Types of Analysis</a:t>
            </a:r>
          </a:p>
          <a:p>
            <a:pPr marL="0" indent="0">
              <a:buNone/>
            </a:pPr>
            <a:r>
              <a:rPr lang="en-IN" sz="3200" dirty="0" smtClean="0">
                <a:latin typeface="Arial" panose="020B0604020202020204" pitchFamily="34" charset="0"/>
                <a:cs typeface="Arial" panose="020B0604020202020204" pitchFamily="34" charset="0"/>
              </a:rPr>
              <a:t>- Worst </a:t>
            </a:r>
            <a:r>
              <a:rPr lang="en-IN" sz="3200" dirty="0">
                <a:latin typeface="Arial" panose="020B0604020202020204" pitchFamily="34" charset="0"/>
                <a:cs typeface="Arial" panose="020B0604020202020204" pitchFamily="34" charset="0"/>
              </a:rPr>
              <a:t>case running time</a:t>
            </a:r>
          </a:p>
          <a:p>
            <a:pPr marL="0" indent="0">
              <a:buNone/>
            </a:pPr>
            <a:r>
              <a:rPr lang="en-IN" sz="3200" dirty="0" smtClean="0">
                <a:latin typeface="Arial" panose="020B0604020202020204" pitchFamily="34" charset="0"/>
                <a:cs typeface="Arial" panose="020B0604020202020204" pitchFamily="34" charset="0"/>
              </a:rPr>
              <a:t>– Average </a:t>
            </a:r>
            <a:r>
              <a:rPr lang="en-IN" sz="3200" dirty="0">
                <a:latin typeface="Arial" panose="020B0604020202020204" pitchFamily="34" charset="0"/>
                <a:cs typeface="Arial" panose="020B0604020202020204" pitchFamily="34" charset="0"/>
              </a:rPr>
              <a:t>case running time</a:t>
            </a:r>
          </a:p>
          <a:p>
            <a:pPr marL="0" indent="0">
              <a:buNone/>
            </a:pPr>
            <a:r>
              <a:rPr lang="en-IN" sz="3200" dirty="0" smtClean="0">
                <a:latin typeface="Arial" panose="020B0604020202020204" pitchFamily="34" charset="0"/>
                <a:cs typeface="Arial" panose="020B0604020202020204" pitchFamily="34" charset="0"/>
              </a:rPr>
              <a:t>– Best </a:t>
            </a:r>
            <a:r>
              <a:rPr lang="en-IN" sz="3200" dirty="0">
                <a:latin typeface="Arial" panose="020B0604020202020204" pitchFamily="34" charset="0"/>
                <a:cs typeface="Arial" panose="020B0604020202020204" pitchFamily="34" charset="0"/>
              </a:rPr>
              <a:t>case running time</a:t>
            </a:r>
          </a:p>
          <a:p>
            <a:endParaRPr lang="en-US" sz="3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25</a:t>
            </a:fld>
            <a:endParaRPr lang="en-US">
              <a:solidFill>
                <a:srgbClr val="000000"/>
              </a:solidFill>
            </a:endParaRPr>
          </a:p>
        </p:txBody>
      </p:sp>
    </p:spTree>
    <p:extLst>
      <p:ext uri="{BB962C8B-B14F-4D97-AF65-F5344CB8AC3E}">
        <p14:creationId xmlns:p14="http://schemas.microsoft.com/office/powerpoint/2010/main" val="51271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Worst case Running </a:t>
            </a:r>
            <a:r>
              <a:rPr lang="en-IN" b="1" dirty="0" smtClean="0">
                <a:solidFill>
                  <a:srgbClr val="FF0000"/>
                </a:solidFill>
              </a:rPr>
              <a:t>Time</a:t>
            </a:r>
            <a:endParaRPr lang="en-US" dirty="0">
              <a:solidFill>
                <a:srgbClr val="FF0000"/>
              </a:solidFill>
            </a:endParaRPr>
          </a:p>
        </p:txBody>
      </p:sp>
      <p:sp>
        <p:nvSpPr>
          <p:cNvPr id="3" name="Content Placeholder 2"/>
          <p:cNvSpPr>
            <a:spLocks noGrp="1"/>
          </p:cNvSpPr>
          <p:nvPr>
            <p:ph idx="1"/>
          </p:nvPr>
        </p:nvSpPr>
        <p:spPr/>
        <p:txBody>
          <a:bodyPr/>
          <a:lstStyle/>
          <a:p>
            <a:pPr algn="just"/>
            <a:r>
              <a:rPr lang="en-IN" sz="2800" dirty="0" smtClean="0">
                <a:latin typeface="Arial" panose="020B0604020202020204" pitchFamily="34" charset="0"/>
                <a:cs typeface="Arial" panose="020B0604020202020204" pitchFamily="34" charset="0"/>
              </a:rPr>
              <a:t>The </a:t>
            </a:r>
            <a:r>
              <a:rPr lang="en-IN" sz="2800" dirty="0" err="1">
                <a:latin typeface="Arial" panose="020B0604020202020204" pitchFamily="34" charset="0"/>
                <a:cs typeface="Arial" panose="020B0604020202020204" pitchFamily="34" charset="0"/>
              </a:rPr>
              <a:t>behavior</a:t>
            </a:r>
            <a:r>
              <a:rPr lang="en-IN" sz="2800" dirty="0">
                <a:latin typeface="Arial" panose="020B0604020202020204" pitchFamily="34" charset="0"/>
                <a:cs typeface="Arial" panose="020B0604020202020204" pitchFamily="34" charset="0"/>
              </a:rPr>
              <a:t> of the algorithm with respect </a:t>
            </a:r>
            <a:r>
              <a:rPr lang="en-IN" sz="2800" dirty="0" smtClean="0">
                <a:latin typeface="Arial" panose="020B0604020202020204" pitchFamily="34" charset="0"/>
                <a:cs typeface="Arial" panose="020B0604020202020204" pitchFamily="34" charset="0"/>
              </a:rPr>
              <a:t>to the </a:t>
            </a:r>
            <a:r>
              <a:rPr lang="en-IN" sz="2800" dirty="0">
                <a:latin typeface="Arial" panose="020B0604020202020204" pitchFamily="34" charset="0"/>
                <a:cs typeface="Arial" panose="020B0604020202020204" pitchFamily="34" charset="0"/>
              </a:rPr>
              <a:t>worst possible case of the input instance</a:t>
            </a:r>
            <a:r>
              <a:rPr lang="en-IN" sz="2800" dirty="0" smtClean="0">
                <a:latin typeface="Arial" panose="020B0604020202020204" pitchFamily="34" charset="0"/>
                <a:cs typeface="Arial" panose="020B0604020202020204" pitchFamily="34" charset="0"/>
              </a:rPr>
              <a:t>.</a:t>
            </a:r>
            <a:endParaRPr lang="en-IN" sz="2800" dirty="0">
              <a:latin typeface="Arial" panose="020B0604020202020204" pitchFamily="34" charset="0"/>
              <a:cs typeface="Arial" panose="020B0604020202020204" pitchFamily="34" charset="0"/>
            </a:endParaRPr>
          </a:p>
          <a:p>
            <a:pPr algn="just"/>
            <a:r>
              <a:rPr lang="en-IN" sz="2800" dirty="0">
                <a:latin typeface="Arial" panose="020B0604020202020204" pitchFamily="34" charset="0"/>
                <a:cs typeface="Arial" panose="020B0604020202020204" pitchFamily="34" charset="0"/>
              </a:rPr>
              <a:t>The worst-case running time of an algorithm </a:t>
            </a:r>
            <a:r>
              <a:rPr lang="en-IN" sz="2800" dirty="0" smtClean="0">
                <a:latin typeface="Arial" panose="020B0604020202020204" pitchFamily="34" charset="0"/>
                <a:cs typeface="Arial" panose="020B0604020202020204" pitchFamily="34" charset="0"/>
              </a:rPr>
              <a:t>is an </a:t>
            </a:r>
            <a:r>
              <a:rPr lang="en-IN" sz="2800" dirty="0">
                <a:latin typeface="Arial" panose="020B0604020202020204" pitchFamily="34" charset="0"/>
                <a:cs typeface="Arial" panose="020B0604020202020204" pitchFamily="34" charset="0"/>
              </a:rPr>
              <a:t>upper bound on the running time for </a:t>
            </a:r>
            <a:r>
              <a:rPr lang="en-IN" sz="2800" dirty="0" smtClean="0">
                <a:latin typeface="Arial" panose="020B0604020202020204" pitchFamily="34" charset="0"/>
                <a:cs typeface="Arial" panose="020B0604020202020204" pitchFamily="34" charset="0"/>
              </a:rPr>
              <a:t>any input</a:t>
            </a:r>
            <a:r>
              <a:rPr lang="en-IN" sz="2800" dirty="0">
                <a:latin typeface="Arial" panose="020B0604020202020204" pitchFamily="34" charset="0"/>
                <a:cs typeface="Arial" panose="020B0604020202020204" pitchFamily="34" charset="0"/>
              </a:rPr>
              <a:t>. Knowing it gives us a guarantee that </a:t>
            </a:r>
            <a:r>
              <a:rPr lang="en-IN" sz="2800" dirty="0" smtClean="0">
                <a:latin typeface="Arial" panose="020B0604020202020204" pitchFamily="34" charset="0"/>
                <a:cs typeface="Arial" panose="020B0604020202020204" pitchFamily="34" charset="0"/>
              </a:rPr>
              <a:t>the item </a:t>
            </a:r>
            <a:r>
              <a:rPr lang="en-IN" sz="2800" dirty="0">
                <a:latin typeface="Arial" panose="020B0604020202020204" pitchFamily="34" charset="0"/>
                <a:cs typeface="Arial" panose="020B0604020202020204" pitchFamily="34" charset="0"/>
              </a:rPr>
              <a:t>does not occur in data</a:t>
            </a:r>
            <a:r>
              <a:rPr lang="en-IN" sz="2800" dirty="0" smtClean="0">
                <a:latin typeface="Arial" panose="020B0604020202020204" pitchFamily="34" charset="0"/>
                <a:cs typeface="Arial" panose="020B0604020202020204" pitchFamily="34" charset="0"/>
              </a:rPr>
              <a:t>.</a:t>
            </a:r>
            <a:endParaRPr lang="en-IN" sz="2800" dirty="0">
              <a:latin typeface="Arial" panose="020B0604020202020204" pitchFamily="34" charset="0"/>
              <a:cs typeface="Arial" panose="020B0604020202020204" pitchFamily="34" charset="0"/>
            </a:endParaRPr>
          </a:p>
          <a:p>
            <a:pPr algn="just"/>
            <a:r>
              <a:rPr lang="en-IN" sz="2800" dirty="0">
                <a:latin typeface="Arial" panose="020B0604020202020204" pitchFamily="34" charset="0"/>
                <a:cs typeface="Arial" panose="020B0604020202020204" pitchFamily="34" charset="0"/>
              </a:rPr>
              <a:t>There is no need to </a:t>
            </a:r>
            <a:r>
              <a:rPr lang="en-IN" sz="2800" dirty="0" smtClean="0">
                <a:latin typeface="Arial" panose="020B0604020202020204" pitchFamily="34" charset="0"/>
                <a:cs typeface="Arial" panose="020B0604020202020204" pitchFamily="34" charset="0"/>
              </a:rPr>
              <a:t>make </a:t>
            </a:r>
            <a:r>
              <a:rPr lang="en-IN" sz="2800" dirty="0">
                <a:latin typeface="Arial" panose="020B0604020202020204" pitchFamily="34" charset="0"/>
                <a:cs typeface="Arial" panose="020B0604020202020204" pitchFamily="34" charset="0"/>
              </a:rPr>
              <a:t>an educated </a:t>
            </a:r>
            <a:r>
              <a:rPr lang="en-IN" sz="2800" dirty="0" smtClean="0">
                <a:latin typeface="Arial" panose="020B0604020202020204" pitchFamily="34" charset="0"/>
                <a:cs typeface="Arial" panose="020B0604020202020204" pitchFamily="34" charset="0"/>
              </a:rPr>
              <a:t>guess about </a:t>
            </a:r>
            <a:r>
              <a:rPr lang="en-IN" sz="2800" dirty="0">
                <a:latin typeface="Arial" panose="020B0604020202020204" pitchFamily="34" charset="0"/>
                <a:cs typeface="Arial" panose="020B0604020202020204" pitchFamily="34" charset="0"/>
              </a:rPr>
              <a:t>the running time.</a:t>
            </a:r>
          </a:p>
          <a:p>
            <a:pPr algn="just"/>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26</a:t>
            </a:fld>
            <a:endParaRPr lang="en-US">
              <a:solidFill>
                <a:srgbClr val="000000"/>
              </a:solidFill>
            </a:endParaRPr>
          </a:p>
        </p:txBody>
      </p:sp>
    </p:spTree>
    <p:extLst>
      <p:ext uri="{BB962C8B-B14F-4D97-AF65-F5344CB8AC3E}">
        <p14:creationId xmlns:p14="http://schemas.microsoft.com/office/powerpoint/2010/main" val="2327968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dirty="0">
                <a:solidFill>
                  <a:srgbClr val="FF0000"/>
                </a:solidFill>
                <a:latin typeface="Arial" panose="020B0604020202020204" pitchFamily="34" charset="0"/>
                <a:cs typeface="Arial" panose="020B0604020202020204" pitchFamily="34" charset="0"/>
              </a:rPr>
              <a:t>Average case Running </a:t>
            </a:r>
            <a:r>
              <a:rPr lang="en-IN" sz="4000" b="1" dirty="0" smtClean="0">
                <a:solidFill>
                  <a:srgbClr val="FF0000"/>
                </a:solidFill>
                <a:latin typeface="Arial" panose="020B0604020202020204" pitchFamily="34" charset="0"/>
                <a:cs typeface="Arial" panose="020B0604020202020204" pitchFamily="34" charset="0"/>
              </a:rPr>
              <a:t>Time</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spcBef>
                <a:spcPts val="0"/>
              </a:spcBef>
            </a:pPr>
            <a:r>
              <a:rPr lang="en-IN" sz="2600" dirty="0">
                <a:latin typeface="Arial" panose="020B0604020202020204" pitchFamily="34" charset="0"/>
                <a:cs typeface="Arial" panose="020B0604020202020204" pitchFamily="34" charset="0"/>
              </a:rPr>
              <a:t>The expected </a:t>
            </a:r>
            <a:r>
              <a:rPr lang="en-IN" sz="2600" dirty="0" err="1">
                <a:latin typeface="Arial" panose="020B0604020202020204" pitchFamily="34" charset="0"/>
                <a:cs typeface="Arial" panose="020B0604020202020204" pitchFamily="34" charset="0"/>
              </a:rPr>
              <a:t>behavior</a:t>
            </a:r>
            <a:r>
              <a:rPr lang="en-IN" sz="2600" dirty="0">
                <a:latin typeface="Arial" panose="020B0604020202020204" pitchFamily="34" charset="0"/>
                <a:cs typeface="Arial" panose="020B0604020202020204" pitchFamily="34" charset="0"/>
              </a:rPr>
              <a:t> when the input is </a:t>
            </a:r>
            <a:r>
              <a:rPr lang="en-IN" sz="2600" dirty="0" smtClean="0">
                <a:latin typeface="Arial" panose="020B0604020202020204" pitchFamily="34" charset="0"/>
                <a:cs typeface="Arial" panose="020B0604020202020204" pitchFamily="34" charset="0"/>
              </a:rPr>
              <a:t>randomly drawn </a:t>
            </a:r>
            <a:r>
              <a:rPr lang="en-IN" sz="2600" dirty="0">
                <a:latin typeface="Arial" panose="020B0604020202020204" pitchFamily="34" charset="0"/>
                <a:cs typeface="Arial" panose="020B0604020202020204" pitchFamily="34" charset="0"/>
              </a:rPr>
              <a:t>from a given distribution.</a:t>
            </a:r>
          </a:p>
          <a:p>
            <a:pPr algn="just">
              <a:spcBef>
                <a:spcPts val="0"/>
              </a:spcBef>
            </a:pPr>
            <a:r>
              <a:rPr lang="en-IN" sz="2600" dirty="0" smtClean="0">
                <a:latin typeface="Arial" panose="020B0604020202020204" pitchFamily="34" charset="0"/>
                <a:cs typeface="Arial" panose="020B0604020202020204" pitchFamily="34" charset="0"/>
              </a:rPr>
              <a:t>The </a:t>
            </a:r>
            <a:r>
              <a:rPr lang="en-IN" sz="2600" dirty="0">
                <a:latin typeface="Arial" panose="020B0604020202020204" pitchFamily="34" charset="0"/>
                <a:cs typeface="Arial" panose="020B0604020202020204" pitchFamily="34" charset="0"/>
              </a:rPr>
              <a:t>average-case running time of an algorithm is </a:t>
            </a:r>
            <a:r>
              <a:rPr lang="en-IN" sz="2600" dirty="0" smtClean="0">
                <a:latin typeface="Arial" panose="020B0604020202020204" pitchFamily="34" charset="0"/>
                <a:cs typeface="Arial" panose="020B0604020202020204" pitchFamily="34" charset="0"/>
              </a:rPr>
              <a:t>an estimate </a:t>
            </a:r>
            <a:r>
              <a:rPr lang="en-IN" sz="2600" dirty="0">
                <a:latin typeface="Arial" panose="020B0604020202020204" pitchFamily="34" charset="0"/>
                <a:cs typeface="Arial" panose="020B0604020202020204" pitchFamily="34" charset="0"/>
              </a:rPr>
              <a:t>of the running time for an "average" input</a:t>
            </a:r>
            <a:r>
              <a:rPr lang="en-IN" sz="2600" dirty="0" smtClean="0">
                <a:latin typeface="Arial" panose="020B0604020202020204" pitchFamily="34" charset="0"/>
                <a:cs typeface="Arial" panose="020B0604020202020204" pitchFamily="34" charset="0"/>
              </a:rPr>
              <a:t>.</a:t>
            </a:r>
            <a:endParaRPr lang="en-IN" sz="2600" dirty="0">
              <a:latin typeface="Arial" panose="020B0604020202020204" pitchFamily="34" charset="0"/>
              <a:cs typeface="Arial" panose="020B0604020202020204" pitchFamily="34" charset="0"/>
            </a:endParaRPr>
          </a:p>
          <a:p>
            <a:pPr algn="just">
              <a:spcBef>
                <a:spcPts val="0"/>
              </a:spcBef>
            </a:pPr>
            <a:r>
              <a:rPr lang="en-IN" sz="2600" dirty="0">
                <a:latin typeface="Arial" panose="020B0604020202020204" pitchFamily="34" charset="0"/>
                <a:cs typeface="Arial" panose="020B0604020202020204" pitchFamily="34" charset="0"/>
              </a:rPr>
              <a:t>Computation of average-case running time </a:t>
            </a:r>
            <a:r>
              <a:rPr lang="en-IN" sz="2600" dirty="0" smtClean="0">
                <a:latin typeface="Arial" panose="020B0604020202020204" pitchFamily="34" charset="0"/>
                <a:cs typeface="Arial" panose="020B0604020202020204" pitchFamily="34" charset="0"/>
              </a:rPr>
              <a:t>entails“ knowing </a:t>
            </a:r>
            <a:r>
              <a:rPr lang="en-IN" sz="2600" dirty="0">
                <a:latin typeface="Arial" panose="020B0604020202020204" pitchFamily="34" charset="0"/>
                <a:cs typeface="Arial" panose="020B0604020202020204" pitchFamily="34" charset="0"/>
              </a:rPr>
              <a:t>all possible input sequences, </a:t>
            </a:r>
            <a:r>
              <a:rPr lang="en-IN" sz="2600" dirty="0" smtClean="0">
                <a:latin typeface="Arial" panose="020B0604020202020204" pitchFamily="34" charset="0"/>
                <a:cs typeface="Arial" panose="020B0604020202020204" pitchFamily="34" charset="0"/>
              </a:rPr>
              <a:t>the probability </a:t>
            </a:r>
            <a:r>
              <a:rPr lang="en-IN" sz="2600" dirty="0">
                <a:latin typeface="Arial" panose="020B0604020202020204" pitchFamily="34" charset="0"/>
                <a:cs typeface="Arial" panose="020B0604020202020204" pitchFamily="34" charset="0"/>
              </a:rPr>
              <a:t>distribution of occurrence of </a:t>
            </a:r>
            <a:r>
              <a:rPr lang="en-IN" sz="2600" dirty="0" smtClean="0">
                <a:latin typeface="Arial" panose="020B0604020202020204" pitchFamily="34" charset="0"/>
                <a:cs typeface="Arial" panose="020B0604020202020204" pitchFamily="34" charset="0"/>
              </a:rPr>
              <a:t>the sequences</a:t>
            </a:r>
            <a:r>
              <a:rPr lang="en-IN" sz="2600" dirty="0">
                <a:latin typeface="Arial" panose="020B0604020202020204" pitchFamily="34" charset="0"/>
                <a:cs typeface="Arial" panose="020B0604020202020204" pitchFamily="34" charset="0"/>
              </a:rPr>
              <a:t>, and the running times for the </a:t>
            </a:r>
            <a:r>
              <a:rPr lang="en-IN" sz="2600" dirty="0" smtClean="0">
                <a:latin typeface="Arial" panose="020B0604020202020204" pitchFamily="34" charset="0"/>
                <a:cs typeface="Arial" panose="020B0604020202020204" pitchFamily="34" charset="0"/>
              </a:rPr>
              <a:t>individual sequences”.</a:t>
            </a:r>
            <a:endParaRPr lang="en-IN" sz="2600" dirty="0">
              <a:latin typeface="Arial" panose="020B0604020202020204" pitchFamily="34" charset="0"/>
              <a:cs typeface="Arial" panose="020B0604020202020204" pitchFamily="34" charset="0"/>
            </a:endParaRPr>
          </a:p>
          <a:p>
            <a:pPr algn="just">
              <a:spcBef>
                <a:spcPts val="0"/>
              </a:spcBef>
            </a:pPr>
            <a:r>
              <a:rPr lang="en-IN" sz="2600" dirty="0">
                <a:latin typeface="Arial" panose="020B0604020202020204" pitchFamily="34" charset="0"/>
                <a:cs typeface="Arial" panose="020B0604020202020204" pitchFamily="34" charset="0"/>
              </a:rPr>
              <a:t>Often it is assumed that all inputs of a given size </a:t>
            </a:r>
            <a:r>
              <a:rPr lang="en-IN" sz="2600" dirty="0" smtClean="0">
                <a:latin typeface="Arial" panose="020B0604020202020204" pitchFamily="34" charset="0"/>
                <a:cs typeface="Arial" panose="020B0604020202020204" pitchFamily="34" charset="0"/>
              </a:rPr>
              <a:t>are equally </a:t>
            </a:r>
            <a:r>
              <a:rPr lang="en-IN" sz="2600" dirty="0">
                <a:latin typeface="Arial" panose="020B0604020202020204" pitchFamily="34" charset="0"/>
                <a:cs typeface="Arial" panose="020B0604020202020204" pitchFamily="34" charset="0"/>
              </a:rPr>
              <a:t>likely</a:t>
            </a:r>
            <a:endParaRPr lang="en-US"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27</a:t>
            </a:fld>
            <a:endParaRPr lang="en-US" dirty="0">
              <a:solidFill>
                <a:srgbClr val="000000"/>
              </a:solidFill>
            </a:endParaRPr>
          </a:p>
        </p:txBody>
      </p:sp>
    </p:spTree>
    <p:extLst>
      <p:ext uri="{BB962C8B-B14F-4D97-AF65-F5344CB8AC3E}">
        <p14:creationId xmlns:p14="http://schemas.microsoft.com/office/powerpoint/2010/main" val="3660281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latin typeface="Arial" panose="020B0604020202020204" pitchFamily="34" charset="0"/>
                <a:cs typeface="Arial" panose="020B0604020202020204" pitchFamily="34" charset="0"/>
              </a:rPr>
              <a:t>Best case Running </a:t>
            </a:r>
            <a:r>
              <a:rPr lang="en-IN" b="1" dirty="0" smtClean="0">
                <a:solidFill>
                  <a:srgbClr val="FF0000"/>
                </a:solidFill>
                <a:latin typeface="Arial" panose="020B0604020202020204" pitchFamily="34" charset="0"/>
                <a:cs typeface="Arial" panose="020B0604020202020204" pitchFamily="34" charset="0"/>
              </a:rPr>
              <a:t>time</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dirty="0">
                <a:latin typeface="Arial" panose="020B0604020202020204" pitchFamily="34" charset="0"/>
                <a:cs typeface="Arial" panose="020B0604020202020204" pitchFamily="34" charset="0"/>
              </a:rPr>
              <a:t>The </a:t>
            </a:r>
            <a:r>
              <a:rPr lang="en-IN" dirty="0" err="1">
                <a:latin typeface="Arial" panose="020B0604020202020204" pitchFamily="34" charset="0"/>
                <a:cs typeface="Arial" panose="020B0604020202020204" pitchFamily="34" charset="0"/>
              </a:rPr>
              <a:t>behavior</a:t>
            </a:r>
            <a:r>
              <a:rPr lang="en-IN" dirty="0">
                <a:latin typeface="Arial" panose="020B0604020202020204" pitchFamily="34" charset="0"/>
                <a:cs typeface="Arial" panose="020B0604020202020204" pitchFamily="34" charset="0"/>
              </a:rPr>
              <a:t> of the algorithm </a:t>
            </a:r>
            <a:r>
              <a:rPr lang="en-IN" dirty="0" smtClean="0">
                <a:latin typeface="Arial" panose="020B0604020202020204" pitchFamily="34" charset="0"/>
                <a:cs typeface="Arial" panose="020B0604020202020204" pitchFamily="34" charset="0"/>
              </a:rPr>
              <a:t>when input </a:t>
            </a:r>
            <a:r>
              <a:rPr lang="en-IN" dirty="0">
                <a:latin typeface="Arial" panose="020B0604020202020204" pitchFamily="34" charset="0"/>
                <a:cs typeface="Arial" panose="020B0604020202020204" pitchFamily="34" charset="0"/>
              </a:rPr>
              <a:t>is in already in order</a:t>
            </a:r>
            <a:r>
              <a:rPr lang="en-IN" dirty="0" smtClean="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pPr algn="just"/>
            <a:r>
              <a:rPr lang="en-IN" dirty="0">
                <a:latin typeface="Arial" panose="020B0604020202020204" pitchFamily="34" charset="0"/>
                <a:cs typeface="Arial" panose="020B0604020202020204" pitchFamily="34" charset="0"/>
              </a:rPr>
              <a:t>For example in sorting, if elements </a:t>
            </a:r>
            <a:r>
              <a:rPr lang="en-IN" dirty="0" smtClean="0">
                <a:latin typeface="Arial" panose="020B0604020202020204" pitchFamily="34" charset="0"/>
                <a:cs typeface="Arial" panose="020B0604020202020204" pitchFamily="34" charset="0"/>
              </a:rPr>
              <a:t>are already </a:t>
            </a:r>
            <a:r>
              <a:rPr lang="en-IN" dirty="0">
                <a:latin typeface="Arial" panose="020B0604020202020204" pitchFamily="34" charset="0"/>
                <a:cs typeface="Arial" panose="020B0604020202020204" pitchFamily="34" charset="0"/>
              </a:rPr>
              <a:t>sorted for a specific algorithm</a:t>
            </a:r>
            <a:r>
              <a:rPr lang="en-IN" dirty="0" smtClean="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pPr algn="just"/>
            <a:r>
              <a:rPr lang="en-IN" dirty="0" smtClean="0">
                <a:latin typeface="Arial" panose="020B0604020202020204" pitchFamily="34" charset="0"/>
                <a:cs typeface="Arial" panose="020B0604020202020204" pitchFamily="34" charset="0"/>
              </a:rPr>
              <a:t>The </a:t>
            </a:r>
            <a:r>
              <a:rPr lang="en-IN" dirty="0">
                <a:latin typeface="Arial" panose="020B0604020202020204" pitchFamily="34" charset="0"/>
                <a:cs typeface="Arial" panose="020B0604020202020204" pitchFamily="34" charset="0"/>
              </a:rPr>
              <a:t>best case running time </a:t>
            </a:r>
            <a:r>
              <a:rPr lang="en-IN" dirty="0" smtClean="0">
                <a:latin typeface="Arial" panose="020B0604020202020204" pitchFamily="34" charset="0"/>
                <a:cs typeface="Arial" panose="020B0604020202020204" pitchFamily="34" charset="0"/>
              </a:rPr>
              <a:t>rarely occurs </a:t>
            </a:r>
            <a:r>
              <a:rPr lang="en-IN" dirty="0">
                <a:latin typeface="Arial" panose="020B0604020202020204" pitchFamily="34" charset="0"/>
                <a:cs typeface="Arial" panose="020B0604020202020204" pitchFamily="34" charset="0"/>
              </a:rPr>
              <a:t>in practice comparatively </a:t>
            </a:r>
            <a:r>
              <a:rPr lang="en-IN" dirty="0" smtClean="0">
                <a:latin typeface="Arial" panose="020B0604020202020204" pitchFamily="34" charset="0"/>
                <a:cs typeface="Arial" panose="020B0604020202020204" pitchFamily="34" charset="0"/>
              </a:rPr>
              <a:t>with the </a:t>
            </a:r>
            <a:r>
              <a:rPr lang="en-IN" dirty="0">
                <a:latin typeface="Arial" panose="020B0604020202020204" pitchFamily="34" charset="0"/>
                <a:cs typeface="Arial" panose="020B0604020202020204" pitchFamily="34" charset="0"/>
              </a:rPr>
              <a:t>first and second case.</a:t>
            </a: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28</a:t>
            </a:fld>
            <a:endParaRPr lang="en-US">
              <a:solidFill>
                <a:srgbClr val="000000"/>
              </a:solidFill>
            </a:endParaRPr>
          </a:p>
        </p:txBody>
      </p:sp>
    </p:spTree>
    <p:extLst>
      <p:ext uri="{BB962C8B-B14F-4D97-AF65-F5344CB8AC3E}">
        <p14:creationId xmlns:p14="http://schemas.microsoft.com/office/powerpoint/2010/main" val="1544034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dirty="0" smtClean="0">
                <a:solidFill>
                  <a:srgbClr val="FF0000"/>
                </a:solidFill>
                <a:latin typeface="Arial" panose="020B0604020202020204" pitchFamily="34" charset="0"/>
                <a:cs typeface="Arial" panose="020B0604020202020204" pitchFamily="34" charset="0"/>
              </a:rPr>
              <a:t>Time-Space </a:t>
            </a:r>
            <a:r>
              <a:rPr lang="en-IN" sz="4000" b="1" dirty="0" err="1" smtClean="0">
                <a:solidFill>
                  <a:srgbClr val="FF0000"/>
                </a:solidFill>
                <a:latin typeface="Arial" panose="020B0604020202020204" pitchFamily="34" charset="0"/>
                <a:cs typeface="Arial" panose="020B0604020202020204" pitchFamily="34" charset="0"/>
              </a:rPr>
              <a:t>Tradeoff</a:t>
            </a:r>
            <a:r>
              <a:rPr lang="en-IN" sz="4000" b="1" dirty="0" smtClean="0">
                <a:solidFill>
                  <a:srgbClr val="FF0000"/>
                </a:solidFill>
                <a:latin typeface="Arial" panose="020B0604020202020204" pitchFamily="34" charset="0"/>
                <a:cs typeface="Arial" panose="020B0604020202020204" pitchFamily="34" charset="0"/>
              </a:rPr>
              <a:t> </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sz="2400" dirty="0">
                <a:latin typeface="Arial" panose="020B0604020202020204" pitchFamily="34" charset="0"/>
                <a:cs typeface="Arial" panose="020B0604020202020204" pitchFamily="34" charset="0"/>
              </a:rPr>
              <a:t>In computer science, </a:t>
            </a:r>
            <a:r>
              <a:rPr lang="en-IN" sz="2400" dirty="0" smtClean="0">
                <a:latin typeface="Arial" panose="020B0604020202020204" pitchFamily="34" charset="0"/>
                <a:cs typeface="Arial" panose="020B0604020202020204" pitchFamily="34" charset="0"/>
              </a:rPr>
              <a:t>a </a:t>
            </a:r>
            <a:r>
              <a:rPr lang="en-IN" sz="2400" b="1" dirty="0" smtClean="0">
                <a:latin typeface="Arial" panose="020B0604020202020204" pitchFamily="34" charset="0"/>
                <a:cs typeface="Arial" panose="020B0604020202020204" pitchFamily="34" charset="0"/>
              </a:rPr>
              <a:t>space-time </a:t>
            </a:r>
            <a:r>
              <a:rPr lang="en-IN" sz="2400" dirty="0" smtClean="0">
                <a:latin typeface="Arial" panose="020B0604020202020204" pitchFamily="34" charset="0"/>
                <a:cs typeface="Arial" panose="020B0604020202020204" pitchFamily="34" charset="0"/>
              </a:rPr>
              <a:t>or </a:t>
            </a:r>
            <a:r>
              <a:rPr lang="en-IN" sz="2400" b="1" dirty="0" smtClean="0">
                <a:latin typeface="Arial" panose="020B0604020202020204" pitchFamily="34" charset="0"/>
                <a:cs typeface="Arial" panose="020B0604020202020204" pitchFamily="34" charset="0"/>
              </a:rPr>
              <a:t>time-memory </a:t>
            </a:r>
            <a:r>
              <a:rPr lang="en-IN" sz="2400" b="1" dirty="0" err="1" smtClean="0">
                <a:latin typeface="Arial" panose="020B0604020202020204" pitchFamily="34" charset="0"/>
                <a:cs typeface="Arial" panose="020B0604020202020204" pitchFamily="34" charset="0"/>
              </a:rPr>
              <a:t>tradeoff</a:t>
            </a:r>
            <a:r>
              <a:rPr lang="en-IN" sz="2400" b="1"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occurs.</a:t>
            </a:r>
            <a:endParaRPr lang="en-IN" sz="2400" dirty="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It is </a:t>
            </a:r>
            <a:r>
              <a:rPr lang="en-IN" sz="2400" dirty="0">
                <a:latin typeface="Arial" panose="020B0604020202020204" pitchFamily="34" charset="0"/>
                <a:cs typeface="Arial" panose="020B0604020202020204" pitchFamily="34" charset="0"/>
              </a:rPr>
              <a:t>a way of solving a problem or calculation </a:t>
            </a:r>
            <a:r>
              <a:rPr lang="en-IN" sz="2400" dirty="0" smtClean="0">
                <a:latin typeface="Arial" panose="020B0604020202020204" pitchFamily="34" charset="0"/>
                <a:cs typeface="Arial" panose="020B0604020202020204" pitchFamily="34" charset="0"/>
              </a:rPr>
              <a:t>in less </a:t>
            </a:r>
            <a:r>
              <a:rPr lang="en-IN" sz="2400" dirty="0">
                <a:latin typeface="Arial" panose="020B0604020202020204" pitchFamily="34" charset="0"/>
                <a:cs typeface="Arial" panose="020B0604020202020204" pitchFamily="34" charset="0"/>
              </a:rPr>
              <a:t>time by using more storage space (or memory), or </a:t>
            </a:r>
            <a:r>
              <a:rPr lang="en-IN" sz="2400" dirty="0" smtClean="0">
                <a:latin typeface="Arial" panose="020B0604020202020204" pitchFamily="34" charset="0"/>
                <a:cs typeface="Arial" panose="020B0604020202020204" pitchFamily="34" charset="0"/>
              </a:rPr>
              <a:t>by solving </a:t>
            </a:r>
            <a:r>
              <a:rPr lang="en-IN" sz="2400" dirty="0">
                <a:latin typeface="Arial" panose="020B0604020202020204" pitchFamily="34" charset="0"/>
                <a:cs typeface="Arial" panose="020B0604020202020204" pitchFamily="34" charset="0"/>
              </a:rPr>
              <a:t>a problem in very little space by spending a </a:t>
            </a:r>
            <a:r>
              <a:rPr lang="en-IN" sz="2400" dirty="0" smtClean="0">
                <a:latin typeface="Arial" panose="020B0604020202020204" pitchFamily="34" charset="0"/>
                <a:cs typeface="Arial" panose="020B0604020202020204" pitchFamily="34" charset="0"/>
              </a:rPr>
              <a:t>long time.</a:t>
            </a:r>
            <a:endParaRPr lang="en-IN" sz="2400" dirty="0">
              <a:latin typeface="Arial" panose="020B0604020202020204" pitchFamily="34" charset="0"/>
              <a:cs typeface="Arial" panose="020B0604020202020204" pitchFamily="34" charset="0"/>
            </a:endParaRPr>
          </a:p>
          <a:p>
            <a:pPr algn="just"/>
            <a:r>
              <a:rPr lang="en-IN" sz="2400" dirty="0">
                <a:latin typeface="Arial" panose="020B0604020202020204" pitchFamily="34" charset="0"/>
                <a:cs typeface="Arial" panose="020B0604020202020204" pitchFamily="34" charset="0"/>
              </a:rPr>
              <a:t>So if your problem is taking a long time but not </a:t>
            </a:r>
            <a:r>
              <a:rPr lang="en-IN" sz="2400" dirty="0" smtClean="0">
                <a:latin typeface="Arial" panose="020B0604020202020204" pitchFamily="34" charset="0"/>
                <a:cs typeface="Arial" panose="020B0604020202020204" pitchFamily="34" charset="0"/>
              </a:rPr>
              <a:t>much memory</a:t>
            </a:r>
            <a:r>
              <a:rPr lang="en-IN" sz="2400" dirty="0">
                <a:latin typeface="Arial" panose="020B0604020202020204" pitchFamily="34" charset="0"/>
                <a:cs typeface="Arial" panose="020B0604020202020204" pitchFamily="34" charset="0"/>
              </a:rPr>
              <a:t>, a space-time </a:t>
            </a:r>
            <a:r>
              <a:rPr lang="en-IN" sz="2400" dirty="0" err="1">
                <a:latin typeface="Arial" panose="020B0604020202020204" pitchFamily="34" charset="0"/>
                <a:cs typeface="Arial" panose="020B0604020202020204" pitchFamily="34" charset="0"/>
              </a:rPr>
              <a:t>tradeoff</a:t>
            </a:r>
            <a:r>
              <a:rPr lang="en-IN" sz="2400" dirty="0">
                <a:latin typeface="Arial" panose="020B0604020202020204" pitchFamily="34" charset="0"/>
                <a:cs typeface="Arial" panose="020B0604020202020204" pitchFamily="34" charset="0"/>
              </a:rPr>
              <a:t> would let you use </a:t>
            </a:r>
            <a:r>
              <a:rPr lang="en-IN" sz="2400" dirty="0" smtClean="0">
                <a:latin typeface="Arial" panose="020B0604020202020204" pitchFamily="34" charset="0"/>
                <a:cs typeface="Arial" panose="020B0604020202020204" pitchFamily="34" charset="0"/>
              </a:rPr>
              <a:t>more memory </a:t>
            </a:r>
            <a:r>
              <a:rPr lang="en-IN" sz="2400" dirty="0">
                <a:latin typeface="Arial" panose="020B0604020202020204" pitchFamily="34" charset="0"/>
                <a:cs typeface="Arial" panose="020B0604020202020204" pitchFamily="34" charset="0"/>
              </a:rPr>
              <a:t>and solve the problem more quickly.</a:t>
            </a:r>
          </a:p>
          <a:p>
            <a:pPr algn="just"/>
            <a:r>
              <a:rPr lang="en-IN" sz="2400" dirty="0" smtClean="0">
                <a:latin typeface="Arial" panose="020B0604020202020204" pitchFamily="34" charset="0"/>
                <a:cs typeface="Arial" panose="020B0604020202020204" pitchFamily="34" charset="0"/>
              </a:rPr>
              <a:t>Or</a:t>
            </a:r>
            <a:r>
              <a:rPr lang="en-IN" sz="2400" dirty="0">
                <a:latin typeface="Arial" panose="020B0604020202020204" pitchFamily="34" charset="0"/>
                <a:cs typeface="Arial" panose="020B0604020202020204" pitchFamily="34" charset="0"/>
              </a:rPr>
              <a:t>, if it could be solved very quickly but requires </a:t>
            </a:r>
            <a:r>
              <a:rPr lang="en-IN" sz="2400" dirty="0" smtClean="0">
                <a:latin typeface="Arial" panose="020B0604020202020204" pitchFamily="34" charset="0"/>
                <a:cs typeface="Arial" panose="020B0604020202020204" pitchFamily="34" charset="0"/>
              </a:rPr>
              <a:t>more memory </a:t>
            </a:r>
            <a:r>
              <a:rPr lang="en-IN" sz="2400" dirty="0">
                <a:latin typeface="Arial" panose="020B0604020202020204" pitchFamily="34" charset="0"/>
                <a:cs typeface="Arial" panose="020B0604020202020204" pitchFamily="34" charset="0"/>
              </a:rPr>
              <a:t>than, you can try to spend more time solving </a:t>
            </a:r>
            <a:r>
              <a:rPr lang="en-IN" sz="2400" dirty="0" smtClean="0">
                <a:latin typeface="Arial" panose="020B0604020202020204" pitchFamily="34" charset="0"/>
                <a:cs typeface="Arial" panose="020B0604020202020204" pitchFamily="34" charset="0"/>
              </a:rPr>
              <a:t>the problem </a:t>
            </a:r>
            <a:r>
              <a:rPr lang="en-IN" sz="2400" dirty="0">
                <a:latin typeface="Arial" panose="020B0604020202020204" pitchFamily="34" charset="0"/>
                <a:cs typeface="Arial" panose="020B0604020202020204" pitchFamily="34" charset="0"/>
              </a:rPr>
              <a:t>in the limited memory.</a:t>
            </a:r>
          </a:p>
          <a:p>
            <a:pPr algn="just"/>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29</a:t>
            </a:fld>
            <a:endParaRPr lang="en-US">
              <a:solidFill>
                <a:srgbClr val="000000"/>
              </a:solidFill>
            </a:endParaRPr>
          </a:p>
        </p:txBody>
      </p:sp>
    </p:spTree>
    <p:extLst>
      <p:ext uri="{BB962C8B-B14F-4D97-AF65-F5344CB8AC3E}">
        <p14:creationId xmlns:p14="http://schemas.microsoft.com/office/powerpoint/2010/main" val="314840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Learning Objectives</a:t>
            </a:r>
            <a:endParaRPr lang="en-US" b="1" dirty="0">
              <a:solidFill>
                <a:srgbClr val="FF0000"/>
              </a:solidFill>
            </a:endParaRPr>
          </a:p>
        </p:txBody>
      </p:sp>
      <p:sp>
        <p:nvSpPr>
          <p:cNvPr id="3" name="Content Placeholder 2"/>
          <p:cNvSpPr>
            <a:spLocks noGrp="1"/>
          </p:cNvSpPr>
          <p:nvPr>
            <p:ph idx="1"/>
          </p:nvPr>
        </p:nvSpPr>
        <p:spPr/>
        <p:txBody>
          <a:bodyPr/>
          <a:lstStyle/>
          <a:p>
            <a:r>
              <a:rPr lang="en-US" sz="2400" dirty="0" smtClean="0"/>
              <a:t>What is a Software Engineering?</a:t>
            </a:r>
            <a:endParaRPr lang="en-US" sz="2400" dirty="0"/>
          </a:p>
          <a:p>
            <a:r>
              <a:rPr lang="en-US" sz="2400" dirty="0" smtClean="0"/>
              <a:t>Steps in Software Development Life Cycle</a:t>
            </a:r>
            <a:endParaRPr lang="en-US" sz="2400" dirty="0"/>
          </a:p>
          <a:p>
            <a:r>
              <a:rPr lang="en-US" sz="2400" dirty="0" smtClean="0"/>
              <a:t>Algorithm and its characteristics</a:t>
            </a:r>
            <a:endParaRPr lang="en-US" sz="2400" dirty="0"/>
          </a:p>
          <a:p>
            <a:r>
              <a:rPr lang="en-US" sz="2400" dirty="0" smtClean="0"/>
              <a:t>Efficiency of an Algorithm</a:t>
            </a:r>
          </a:p>
          <a:p>
            <a:r>
              <a:rPr lang="en-US" sz="2400" dirty="0" smtClean="0"/>
              <a:t>Different approaches to designing an algorithm</a:t>
            </a:r>
          </a:p>
          <a:p>
            <a:r>
              <a:rPr lang="en-US" sz="2400" dirty="0" smtClean="0"/>
              <a:t>Time complexity of an algorithm</a:t>
            </a:r>
          </a:p>
          <a:p>
            <a:r>
              <a:rPr lang="en-US" sz="2400" dirty="0" smtClean="0"/>
              <a:t>Space complexity of an algorithm</a:t>
            </a:r>
          </a:p>
          <a:p>
            <a:r>
              <a:rPr lang="en-US" sz="2400" dirty="0" smtClean="0"/>
              <a:t>Big-O Notation</a:t>
            </a:r>
          </a:p>
          <a:p>
            <a:r>
              <a:rPr lang="en-US" sz="2400" dirty="0" smtClean="0"/>
              <a:t>Flowchart</a:t>
            </a:r>
          </a:p>
          <a:p>
            <a:pPr marL="471487" lvl="1" indent="0">
              <a:buNone/>
            </a:pPr>
            <a:endParaRPr lang="en-US" sz="2000" dirty="0" smtClean="0"/>
          </a:p>
          <a:p>
            <a:endParaRPr lang="en-US" sz="2400" dirty="0" smtClean="0"/>
          </a:p>
          <a:p>
            <a:pPr marL="0" indent="0">
              <a:buNone/>
            </a:pPr>
            <a:endParaRPr lang="en-US" sz="2400" dirty="0"/>
          </a:p>
          <a:p>
            <a:pPr marL="0" indent="0">
              <a:buNone/>
            </a:pPr>
            <a:endParaRPr lang="en-US" sz="2400" dirty="0" smtClean="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a:t>
            </a:fld>
            <a:endParaRPr lang="en-US">
              <a:solidFill>
                <a:srgbClr val="000000"/>
              </a:solidFill>
            </a:endParaRPr>
          </a:p>
        </p:txBody>
      </p:sp>
    </p:spTree>
    <p:extLst>
      <p:ext uri="{BB962C8B-B14F-4D97-AF65-F5344CB8AC3E}">
        <p14:creationId xmlns:p14="http://schemas.microsoft.com/office/powerpoint/2010/main" val="2901858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dirty="0" smtClean="0">
                <a:solidFill>
                  <a:srgbClr val="FF0000"/>
                </a:solidFill>
                <a:latin typeface="Arial" panose="020B0604020202020204" pitchFamily="34" charset="0"/>
                <a:cs typeface="Arial" panose="020B0604020202020204" pitchFamily="34" charset="0"/>
              </a:rPr>
              <a:t>Flowchart </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sz="2400" dirty="0" smtClean="0">
                <a:latin typeface="Arial" panose="020B0604020202020204" pitchFamily="34" charset="0"/>
                <a:cs typeface="Arial" panose="020B0604020202020204" pitchFamily="34" charset="0"/>
              </a:rPr>
              <a:t>It is a pictorial representation of the sequence of instructions that are defined in an algorithm.</a:t>
            </a:r>
          </a:p>
          <a:p>
            <a:pPr algn="just"/>
            <a:r>
              <a:rPr lang="en-IN" sz="2400" dirty="0" smtClean="0">
                <a:latin typeface="Arial" panose="020B0604020202020204" pitchFamily="34" charset="0"/>
                <a:cs typeface="Arial" panose="020B0604020202020204" pitchFamily="34" charset="0"/>
              </a:rPr>
              <a:t>It shows the logic of the algorithm and flow control. The flowchart uses symbols to represent specific actions and arrows to indicate the flow control.</a:t>
            </a:r>
          </a:p>
          <a:p>
            <a:pPr marL="0" indent="0" algn="just">
              <a:buNone/>
            </a:pPr>
            <a:r>
              <a:rPr lang="en-IN" sz="2400" dirty="0" smtClean="0">
                <a:latin typeface="Arial" panose="020B0604020202020204" pitchFamily="34" charset="0"/>
                <a:cs typeface="Arial" panose="020B0604020202020204" pitchFamily="34" charset="0"/>
              </a:rPr>
              <a:t>  </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Start or Stop</a:t>
            </a:r>
          </a:p>
          <a:p>
            <a:pPr marL="0" indent="0" algn="just">
              <a:buNone/>
            </a:pPr>
            <a:endParaRPr lang="en-IN" sz="2400" dirty="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				Input or Output</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				Computation</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30</a:t>
            </a:fld>
            <a:endParaRPr lang="en-US">
              <a:solidFill>
                <a:srgbClr val="000000"/>
              </a:solidFill>
            </a:endParaRPr>
          </a:p>
        </p:txBody>
      </p:sp>
      <p:sp>
        <p:nvSpPr>
          <p:cNvPr id="6" name="Flowchart: Data 5"/>
          <p:cNvSpPr/>
          <p:nvPr/>
        </p:nvSpPr>
        <p:spPr bwMode="auto">
          <a:xfrm>
            <a:off x="1219200" y="5105400"/>
            <a:ext cx="2667000" cy="457200"/>
          </a:xfrm>
          <a:prstGeom prst="flowChartInputOutp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7" name="Flowchart: Alternate Process 6"/>
          <p:cNvSpPr/>
          <p:nvPr/>
        </p:nvSpPr>
        <p:spPr bwMode="auto">
          <a:xfrm>
            <a:off x="1676400" y="4114800"/>
            <a:ext cx="1828800" cy="685800"/>
          </a:xfrm>
          <a:prstGeom prst="flowChartAlternate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8" name="Flowchart: Process 7"/>
          <p:cNvSpPr/>
          <p:nvPr/>
        </p:nvSpPr>
        <p:spPr bwMode="auto">
          <a:xfrm>
            <a:off x="1219200" y="5791200"/>
            <a:ext cx="2514600" cy="685800"/>
          </a:xfrm>
          <a:prstGeom prst="flowChart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4001980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b="1" dirty="0" smtClean="0">
                <a:solidFill>
                  <a:srgbClr val="FF0000"/>
                </a:solidFill>
                <a:latin typeface="Arial" panose="020B0604020202020204" pitchFamily="34" charset="0"/>
                <a:cs typeface="Arial" panose="020B0604020202020204" pitchFamily="34" charset="0"/>
              </a:rPr>
              <a:t>Flowchart </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US" sz="2400" dirty="0" smtClean="0">
                <a:latin typeface="Arial" panose="020B0604020202020204" pitchFamily="34" charset="0"/>
                <a:cs typeface="Arial" panose="020B0604020202020204" pitchFamily="34" charset="0"/>
              </a:rPr>
              <a:t>	</a:t>
            </a:r>
          </a:p>
          <a:p>
            <a:pPr marL="0" indent="0" algn="just">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Decision</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				Loop</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				Connector</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				Subroutine</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smtClean="0">
                <a:latin typeface="Arial" panose="020B0604020202020204" pitchFamily="34" charset="0"/>
                <a:cs typeface="Arial" panose="020B0604020202020204" pitchFamily="34" charset="0"/>
              </a:rPr>
              <a:t>				Secondary Storage</a:t>
            </a:r>
          </a:p>
          <a:p>
            <a:pPr marL="0" indent="0" algn="just">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31</a:t>
            </a:fld>
            <a:endParaRPr lang="en-US">
              <a:solidFill>
                <a:srgbClr val="000000"/>
              </a:solidFill>
            </a:endParaRPr>
          </a:p>
        </p:txBody>
      </p:sp>
      <p:sp>
        <p:nvSpPr>
          <p:cNvPr id="5" name="Flowchart: Decision 4"/>
          <p:cNvSpPr/>
          <p:nvPr/>
        </p:nvSpPr>
        <p:spPr bwMode="auto">
          <a:xfrm>
            <a:off x="1524000" y="1905000"/>
            <a:ext cx="1371600" cy="609600"/>
          </a:xfrm>
          <a:prstGeom prst="flowChartDecision">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9" name="Flowchart: Preparation 8"/>
          <p:cNvSpPr/>
          <p:nvPr/>
        </p:nvSpPr>
        <p:spPr bwMode="auto">
          <a:xfrm>
            <a:off x="1524000" y="2971800"/>
            <a:ext cx="1524000" cy="533400"/>
          </a:xfrm>
          <a:prstGeom prst="flowChartPreparation">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0" name="Flowchart: Connector 9"/>
          <p:cNvSpPr/>
          <p:nvPr/>
        </p:nvSpPr>
        <p:spPr bwMode="auto">
          <a:xfrm>
            <a:off x="2057400" y="3962400"/>
            <a:ext cx="762000" cy="609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1" name="Flowchart: Predefined Process 10"/>
          <p:cNvSpPr/>
          <p:nvPr/>
        </p:nvSpPr>
        <p:spPr bwMode="auto">
          <a:xfrm>
            <a:off x="1524000" y="4800600"/>
            <a:ext cx="1447800" cy="533400"/>
          </a:xfrm>
          <a:prstGeom prst="flowChartPredefined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2" name="Flowchart: Document 11"/>
          <p:cNvSpPr/>
          <p:nvPr/>
        </p:nvSpPr>
        <p:spPr bwMode="auto">
          <a:xfrm>
            <a:off x="1524000" y="5638800"/>
            <a:ext cx="1371600" cy="609600"/>
          </a:xfrm>
          <a:prstGeom prst="flowChartDocumen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787072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01000" cy="682626"/>
          </a:xfrm>
        </p:spPr>
        <p:txBody>
          <a:bodyPr/>
          <a:lstStyle/>
          <a:p>
            <a:r>
              <a:rPr lang="en-IN" sz="4000" b="1" dirty="0" smtClean="0">
                <a:solidFill>
                  <a:srgbClr val="FF0000"/>
                </a:solidFill>
                <a:latin typeface="Arial" panose="020B0604020202020204" pitchFamily="34" charset="0"/>
                <a:cs typeface="Arial" panose="020B0604020202020204" pitchFamily="34" charset="0"/>
              </a:rPr>
              <a:t>Example of Flowchart </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533400"/>
            <a:ext cx="8001000" cy="533400"/>
          </a:xfrm>
        </p:spPr>
        <p:txBody>
          <a:bodyPr/>
          <a:lstStyle/>
          <a:p>
            <a:pPr marL="0" indent="0" algn="just">
              <a:buNone/>
            </a:pPr>
            <a:r>
              <a:rPr lang="en-US" sz="2400" dirty="0" smtClean="0">
                <a:latin typeface="Arial" panose="020B0604020202020204" pitchFamily="34" charset="0"/>
                <a:cs typeface="Arial" panose="020B0604020202020204" pitchFamily="34" charset="0"/>
              </a:rPr>
              <a:t>Draw a flowchart to find the average of n numbers.	</a:t>
            </a:r>
          </a:p>
          <a:p>
            <a:pPr marL="0" indent="0" algn="just">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32</a:t>
            </a:fld>
            <a:endParaRPr lang="en-US">
              <a:solidFill>
                <a:srgbClr val="000000"/>
              </a:solidFill>
            </a:endParaRPr>
          </a:p>
        </p:txBody>
      </p:sp>
      <p:grpSp>
        <p:nvGrpSpPr>
          <p:cNvPr id="50" name="Group 49"/>
          <p:cNvGrpSpPr/>
          <p:nvPr/>
        </p:nvGrpSpPr>
        <p:grpSpPr>
          <a:xfrm>
            <a:off x="224029" y="1828800"/>
            <a:ext cx="3052571" cy="4038600"/>
            <a:chOff x="224029" y="1828800"/>
            <a:chExt cx="3052571" cy="4038600"/>
          </a:xfrm>
        </p:grpSpPr>
        <p:sp>
          <p:nvSpPr>
            <p:cNvPr id="6" name="Flowchart: Alternate Process 5"/>
            <p:cNvSpPr/>
            <p:nvPr/>
          </p:nvSpPr>
          <p:spPr bwMode="auto">
            <a:xfrm>
              <a:off x="1219200" y="1828800"/>
              <a:ext cx="1143000" cy="457200"/>
            </a:xfrm>
            <a:prstGeom prst="flowChartAlternate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Start</a:t>
              </a:r>
            </a:p>
          </p:txBody>
        </p:sp>
        <p:sp>
          <p:nvSpPr>
            <p:cNvPr id="7" name="Flowchart: Data 6"/>
            <p:cNvSpPr/>
            <p:nvPr/>
          </p:nvSpPr>
          <p:spPr bwMode="auto">
            <a:xfrm>
              <a:off x="914400" y="2667000"/>
              <a:ext cx="1828800" cy="381000"/>
            </a:xfrm>
            <a:prstGeom prst="flowChartInputOutp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Read n</a:t>
              </a:r>
            </a:p>
          </p:txBody>
        </p:sp>
        <p:sp>
          <p:nvSpPr>
            <p:cNvPr id="8" name="Flowchart: Decision 7"/>
            <p:cNvSpPr/>
            <p:nvPr/>
          </p:nvSpPr>
          <p:spPr bwMode="auto">
            <a:xfrm>
              <a:off x="1066800" y="3294888"/>
              <a:ext cx="1371600" cy="762000"/>
            </a:xfrm>
            <a:prstGeom prst="flowChartDecision">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Verdana" pitchFamily="34" charset="0"/>
                </a:rPr>
                <a:t>n</a:t>
              </a:r>
              <a:r>
                <a:rPr kumimoji="0" lang="en-US" sz="1800" b="0" i="0" u="none" strike="noStrike" cap="none" normalizeH="0" baseline="0" dirty="0" smtClean="0">
                  <a:ln>
                    <a:noFill/>
                  </a:ln>
                  <a:solidFill>
                    <a:schemeClr val="tx1"/>
                  </a:solidFill>
                  <a:effectLst/>
                  <a:latin typeface="Verdana" pitchFamily="34" charset="0"/>
                </a:rPr>
                <a:t>&gt;0</a:t>
              </a:r>
            </a:p>
          </p:txBody>
        </p:sp>
        <p:sp>
          <p:nvSpPr>
            <p:cNvPr id="17" name="Flowchart: Process 16"/>
            <p:cNvSpPr/>
            <p:nvPr/>
          </p:nvSpPr>
          <p:spPr bwMode="auto">
            <a:xfrm>
              <a:off x="762000" y="4343400"/>
              <a:ext cx="2514600" cy="457200"/>
            </a:xfrm>
            <a:prstGeom prst="flowChart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Sum=0; count=0;</a:t>
              </a:r>
            </a:p>
          </p:txBody>
        </p:sp>
        <p:cxnSp>
          <p:nvCxnSpPr>
            <p:cNvPr id="30" name="Straight Arrow Connector 29"/>
            <p:cNvCxnSpPr/>
            <p:nvPr/>
          </p:nvCxnSpPr>
          <p:spPr bwMode="auto">
            <a:xfrm>
              <a:off x="1752600" y="2286000"/>
              <a:ext cx="0" cy="381000"/>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p:cNvCxnSpPr/>
            <p:nvPr/>
          </p:nvCxnSpPr>
          <p:spPr bwMode="auto">
            <a:xfrm>
              <a:off x="1752600" y="3048000"/>
              <a:ext cx="0" cy="246888"/>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p:nvPr/>
          </p:nvCxnSpPr>
          <p:spPr bwMode="auto">
            <a:xfrm>
              <a:off x="1752600" y="4096512"/>
              <a:ext cx="0" cy="246888"/>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1752600" y="4800600"/>
              <a:ext cx="0" cy="457200"/>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Flowchart: Connector 36"/>
            <p:cNvSpPr/>
            <p:nvPr/>
          </p:nvSpPr>
          <p:spPr bwMode="auto">
            <a:xfrm>
              <a:off x="1371600" y="5257800"/>
              <a:ext cx="762000" cy="609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 A</a:t>
              </a:r>
            </a:p>
          </p:txBody>
        </p:sp>
        <p:sp>
          <p:nvSpPr>
            <p:cNvPr id="39" name="TextBox 38"/>
            <p:cNvSpPr txBox="1"/>
            <p:nvPr/>
          </p:nvSpPr>
          <p:spPr>
            <a:xfrm>
              <a:off x="2025069" y="3974068"/>
              <a:ext cx="718131" cy="369332"/>
            </a:xfrm>
            <a:prstGeom prst="rect">
              <a:avLst/>
            </a:prstGeom>
            <a:noFill/>
          </p:spPr>
          <p:txBody>
            <a:bodyPr wrap="square" rtlCol="0">
              <a:spAutoFit/>
            </a:bodyPr>
            <a:lstStyle/>
            <a:p>
              <a:r>
                <a:rPr lang="en-US" dirty="0" smtClean="0"/>
                <a:t>True</a:t>
              </a:r>
              <a:endParaRPr lang="en-US" dirty="0"/>
            </a:p>
          </p:txBody>
        </p:sp>
        <p:sp>
          <p:nvSpPr>
            <p:cNvPr id="43" name="TextBox 42"/>
            <p:cNvSpPr txBox="1"/>
            <p:nvPr/>
          </p:nvSpPr>
          <p:spPr>
            <a:xfrm>
              <a:off x="645415" y="3293864"/>
              <a:ext cx="838200" cy="369332"/>
            </a:xfrm>
            <a:prstGeom prst="rect">
              <a:avLst/>
            </a:prstGeom>
            <a:noFill/>
          </p:spPr>
          <p:txBody>
            <a:bodyPr wrap="square" rtlCol="0">
              <a:spAutoFit/>
            </a:bodyPr>
            <a:lstStyle/>
            <a:p>
              <a:r>
                <a:rPr lang="en-US" dirty="0" smtClean="0"/>
                <a:t>False</a:t>
              </a:r>
              <a:endParaRPr lang="en-US" dirty="0"/>
            </a:p>
          </p:txBody>
        </p:sp>
        <p:cxnSp>
          <p:nvCxnSpPr>
            <p:cNvPr id="41" name="Straight Arrow Connector 40"/>
            <p:cNvCxnSpPr>
              <a:stCxn id="8" idx="1"/>
            </p:cNvCxnSpPr>
            <p:nvPr/>
          </p:nvCxnSpPr>
          <p:spPr bwMode="auto">
            <a:xfrm flipH="1">
              <a:off x="647701" y="3675888"/>
              <a:ext cx="419099" cy="0"/>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Flowchart: Connector 41"/>
            <p:cNvSpPr/>
            <p:nvPr/>
          </p:nvSpPr>
          <p:spPr bwMode="auto">
            <a:xfrm>
              <a:off x="224029" y="3447288"/>
              <a:ext cx="457200" cy="4572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B</a:t>
              </a:r>
            </a:p>
          </p:txBody>
        </p:sp>
      </p:grpSp>
      <p:grpSp>
        <p:nvGrpSpPr>
          <p:cNvPr id="51" name="Group 50"/>
          <p:cNvGrpSpPr/>
          <p:nvPr/>
        </p:nvGrpSpPr>
        <p:grpSpPr>
          <a:xfrm>
            <a:off x="3429000" y="926592"/>
            <a:ext cx="4648200" cy="5855208"/>
            <a:chOff x="3429000" y="926592"/>
            <a:chExt cx="4648200" cy="5855208"/>
          </a:xfrm>
        </p:grpSpPr>
        <p:sp>
          <p:nvSpPr>
            <p:cNvPr id="18" name="Flowchart: Preparation 17"/>
            <p:cNvSpPr/>
            <p:nvPr/>
          </p:nvSpPr>
          <p:spPr bwMode="auto">
            <a:xfrm>
              <a:off x="5029200" y="1752600"/>
              <a:ext cx="2057400" cy="685800"/>
            </a:xfrm>
            <a:prstGeom prst="flowChartPreparation">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While count&lt;n</a:t>
              </a:r>
            </a:p>
          </p:txBody>
        </p:sp>
        <p:sp>
          <p:nvSpPr>
            <p:cNvPr id="19" name="Flowchart: Data 18"/>
            <p:cNvSpPr/>
            <p:nvPr/>
          </p:nvSpPr>
          <p:spPr bwMode="auto">
            <a:xfrm>
              <a:off x="4953000" y="2819400"/>
              <a:ext cx="2133600" cy="627888"/>
            </a:xfrm>
            <a:prstGeom prst="flowChartInputOutp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Read number</a:t>
              </a:r>
            </a:p>
          </p:txBody>
        </p:sp>
        <p:sp>
          <p:nvSpPr>
            <p:cNvPr id="20" name="Flowchart: Process 19"/>
            <p:cNvSpPr/>
            <p:nvPr/>
          </p:nvSpPr>
          <p:spPr bwMode="auto">
            <a:xfrm>
              <a:off x="4686300" y="3810000"/>
              <a:ext cx="2514600" cy="685800"/>
            </a:xfrm>
            <a:prstGeom prst="flowChart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Sum=</a:t>
              </a:r>
              <a:r>
                <a:rPr kumimoji="0" lang="en-US" sz="1800" b="0" i="0" u="none" strike="noStrike" cap="none" normalizeH="0" baseline="0" dirty="0" err="1" smtClean="0">
                  <a:ln>
                    <a:noFill/>
                  </a:ln>
                  <a:solidFill>
                    <a:schemeClr val="tx1"/>
                  </a:solidFill>
                  <a:effectLst/>
                  <a:latin typeface="Verdana" pitchFamily="34" charset="0"/>
                </a:rPr>
                <a:t>Sum+numbercount</a:t>
              </a:r>
              <a:r>
                <a:rPr kumimoji="0" lang="en-US" sz="1800" b="0" i="0" u="none" strike="noStrike" cap="none" normalizeH="0" baseline="0" dirty="0" smtClean="0">
                  <a:ln>
                    <a:noFill/>
                  </a:ln>
                  <a:solidFill>
                    <a:schemeClr val="tx1"/>
                  </a:solidFill>
                  <a:effectLst/>
                  <a:latin typeface="Verdana" pitchFamily="34" charset="0"/>
                </a:rPr>
                <a:t>=count+1;</a:t>
              </a:r>
            </a:p>
          </p:txBody>
        </p:sp>
        <p:sp>
          <p:nvSpPr>
            <p:cNvPr id="21" name="Flowchart: Process 20"/>
            <p:cNvSpPr/>
            <p:nvPr/>
          </p:nvSpPr>
          <p:spPr bwMode="auto">
            <a:xfrm>
              <a:off x="4686300" y="5029200"/>
              <a:ext cx="2514600" cy="457200"/>
            </a:xfrm>
            <a:prstGeom prst="flowChart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Verdana" pitchFamily="34" charset="0"/>
                </a:rPr>
                <a:t>Avg</a:t>
              </a:r>
              <a:r>
                <a:rPr kumimoji="0" lang="en-US" sz="1800" b="0" i="0" u="none" strike="noStrike" cap="none" normalizeH="0" baseline="0" dirty="0" smtClean="0">
                  <a:ln>
                    <a:noFill/>
                  </a:ln>
                  <a:solidFill>
                    <a:schemeClr val="tx1"/>
                  </a:solidFill>
                  <a:effectLst/>
                  <a:latin typeface="Verdana" pitchFamily="34" charset="0"/>
                </a:rPr>
                <a:t>=Sum/n</a:t>
              </a:r>
              <a:endParaRPr kumimoji="0" lang="en-US" sz="1800" b="0" i="0" u="none" strike="noStrike" cap="none" normalizeH="0" baseline="0" dirty="0" smtClean="0">
                <a:ln>
                  <a:noFill/>
                </a:ln>
                <a:solidFill>
                  <a:schemeClr val="tx1"/>
                </a:solidFill>
                <a:effectLst/>
                <a:latin typeface="Verdana" pitchFamily="34" charset="0"/>
              </a:endParaRPr>
            </a:p>
          </p:txBody>
        </p:sp>
        <p:sp>
          <p:nvSpPr>
            <p:cNvPr id="25" name="Flowchart: Data 24"/>
            <p:cNvSpPr/>
            <p:nvPr/>
          </p:nvSpPr>
          <p:spPr bwMode="auto">
            <a:xfrm>
              <a:off x="4343400" y="5753100"/>
              <a:ext cx="3276600" cy="381000"/>
            </a:xfrm>
            <a:prstGeom prst="flowChartInputOutp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Write </a:t>
              </a:r>
              <a:r>
                <a:rPr lang="en-US" dirty="0" err="1">
                  <a:latin typeface="Verdana" pitchFamily="34" charset="0"/>
                </a:rPr>
                <a:t>A</a:t>
              </a:r>
              <a:r>
                <a:rPr kumimoji="0" lang="en-US" sz="1800" b="0" i="0" u="none" strike="noStrike" cap="none" normalizeH="0" baseline="0" dirty="0" err="1" smtClean="0">
                  <a:ln>
                    <a:noFill/>
                  </a:ln>
                  <a:solidFill>
                    <a:schemeClr val="tx1"/>
                  </a:solidFill>
                  <a:effectLst/>
                  <a:latin typeface="Verdana" pitchFamily="34" charset="0"/>
                </a:rPr>
                <a:t>vg</a:t>
              </a:r>
              <a:r>
                <a:rPr kumimoji="0" lang="en-US" sz="1800" b="0" i="0" u="none" strike="noStrike" cap="none" normalizeH="0" baseline="0" dirty="0" smtClean="0">
                  <a:ln>
                    <a:noFill/>
                  </a:ln>
                  <a:solidFill>
                    <a:schemeClr val="tx1"/>
                  </a:solidFill>
                  <a:effectLst/>
                  <a:latin typeface="Verdana" pitchFamily="34" charset="0"/>
                </a:rPr>
                <a:t>, </a:t>
              </a:r>
              <a:r>
                <a:rPr kumimoji="0" lang="en-US" sz="1800" b="0" i="0" u="none" strike="noStrike" cap="none" normalizeH="0" baseline="0" dirty="0" smtClean="0">
                  <a:ln>
                    <a:noFill/>
                  </a:ln>
                  <a:solidFill>
                    <a:schemeClr val="tx1"/>
                  </a:solidFill>
                  <a:effectLst/>
                  <a:latin typeface="Verdana" pitchFamily="34" charset="0"/>
                </a:rPr>
                <a:t>Sum</a:t>
              </a:r>
              <a:endParaRPr kumimoji="0" lang="en-US" sz="1800" b="0" i="0" u="none" strike="noStrike" cap="none" normalizeH="0" baseline="0" dirty="0" smtClean="0">
                <a:ln>
                  <a:noFill/>
                </a:ln>
                <a:solidFill>
                  <a:schemeClr val="tx1"/>
                </a:solidFill>
                <a:effectLst/>
                <a:latin typeface="Verdana" pitchFamily="34" charset="0"/>
              </a:endParaRPr>
            </a:p>
          </p:txBody>
        </p:sp>
        <p:sp>
          <p:nvSpPr>
            <p:cNvPr id="26" name="Flowchart: Alternate Process 25"/>
            <p:cNvSpPr/>
            <p:nvPr/>
          </p:nvSpPr>
          <p:spPr bwMode="auto">
            <a:xfrm>
              <a:off x="5486400" y="6324600"/>
              <a:ext cx="1143000" cy="457200"/>
            </a:xfrm>
            <a:prstGeom prst="flowChartAlternateProces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Stop</a:t>
              </a:r>
            </a:p>
          </p:txBody>
        </p:sp>
        <p:sp>
          <p:nvSpPr>
            <p:cNvPr id="38" name="Flowchart: Connector 37"/>
            <p:cNvSpPr/>
            <p:nvPr/>
          </p:nvSpPr>
          <p:spPr bwMode="auto">
            <a:xfrm>
              <a:off x="5638800" y="926592"/>
              <a:ext cx="762000" cy="609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 A</a:t>
              </a:r>
            </a:p>
          </p:txBody>
        </p:sp>
        <p:cxnSp>
          <p:nvCxnSpPr>
            <p:cNvPr id="44" name="Straight Arrow Connector 43"/>
            <p:cNvCxnSpPr/>
            <p:nvPr/>
          </p:nvCxnSpPr>
          <p:spPr bwMode="auto">
            <a:xfrm>
              <a:off x="6019800" y="1536192"/>
              <a:ext cx="0" cy="246888"/>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6003036" y="2438400"/>
              <a:ext cx="0" cy="381000"/>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a:off x="5981700" y="3447288"/>
              <a:ext cx="0" cy="381000"/>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6019800" y="5468112"/>
              <a:ext cx="0" cy="246888"/>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Group 13"/>
            <p:cNvGrpSpPr/>
            <p:nvPr/>
          </p:nvGrpSpPr>
          <p:grpSpPr>
            <a:xfrm>
              <a:off x="5981700" y="2095500"/>
              <a:ext cx="2095500" cy="2933700"/>
              <a:chOff x="5981700" y="2095500"/>
              <a:chExt cx="2095500" cy="2933700"/>
            </a:xfrm>
          </p:grpSpPr>
          <p:cxnSp>
            <p:nvCxnSpPr>
              <p:cNvPr id="24" name="Straight Arrow Connector 23"/>
              <p:cNvCxnSpPr/>
              <p:nvPr/>
            </p:nvCxnSpPr>
            <p:spPr bwMode="auto">
              <a:xfrm>
                <a:off x="5981700" y="4782312"/>
                <a:ext cx="0" cy="246888"/>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a:stCxn id="18" idx="3"/>
              </p:cNvCxnSpPr>
              <p:nvPr/>
            </p:nvCxnSpPr>
            <p:spPr bwMode="auto">
              <a:xfrm>
                <a:off x="7086600" y="2095500"/>
                <a:ext cx="990600" cy="0"/>
              </a:xfrm>
              <a:prstGeom prst="line">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8077200" y="2095500"/>
                <a:ext cx="0" cy="2686812"/>
              </a:xfrm>
              <a:prstGeom prst="line">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flipV="1">
                <a:off x="5981700" y="4782312"/>
                <a:ext cx="2095500" cy="18288"/>
              </a:xfrm>
              <a:prstGeom prst="line">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3" name="Straight Arrow Connector 32"/>
            <p:cNvCxnSpPr/>
            <p:nvPr/>
          </p:nvCxnSpPr>
          <p:spPr bwMode="auto">
            <a:xfrm>
              <a:off x="6019800" y="6134100"/>
              <a:ext cx="0" cy="246888"/>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stCxn id="20" idx="2"/>
            </p:cNvCxnSpPr>
            <p:nvPr/>
          </p:nvCxnSpPr>
          <p:spPr bwMode="auto">
            <a:xfrm>
              <a:off x="5943600" y="4495800"/>
              <a:ext cx="0" cy="228600"/>
            </a:xfrm>
            <a:prstGeom prst="line">
              <a:avLst/>
            </a:prstGeom>
            <a:solidFill>
              <a:schemeClr val="accent1"/>
            </a:solidFill>
            <a:ln w="222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flipH="1">
              <a:off x="4343400" y="4724400"/>
              <a:ext cx="1600200" cy="0"/>
            </a:xfrm>
            <a:prstGeom prst="line">
              <a:avLst/>
            </a:prstGeom>
            <a:solidFill>
              <a:schemeClr val="accent1"/>
            </a:solidFill>
            <a:ln w="222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flipV="1">
              <a:off x="4343400" y="2095500"/>
              <a:ext cx="0" cy="2628900"/>
            </a:xfrm>
            <a:prstGeom prst="line">
              <a:avLst/>
            </a:prstGeom>
            <a:solidFill>
              <a:schemeClr val="accent1"/>
            </a:solidFill>
            <a:ln w="222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a:endCxn id="18" idx="1"/>
            </p:cNvCxnSpPr>
            <p:nvPr/>
          </p:nvCxnSpPr>
          <p:spPr bwMode="auto">
            <a:xfrm>
              <a:off x="4343400" y="2095500"/>
              <a:ext cx="685800" cy="0"/>
            </a:xfrm>
            <a:prstGeom prst="straightConnector1">
              <a:avLst/>
            </a:prstGeom>
            <a:solidFill>
              <a:schemeClr val="accent1"/>
            </a:solidFill>
            <a:ln w="22225"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lowchart: Connector 46"/>
            <p:cNvSpPr/>
            <p:nvPr/>
          </p:nvSpPr>
          <p:spPr bwMode="auto">
            <a:xfrm>
              <a:off x="3429000" y="6028944"/>
              <a:ext cx="457200" cy="4572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B</a:t>
              </a:r>
            </a:p>
          </p:txBody>
        </p:sp>
        <p:cxnSp>
          <p:nvCxnSpPr>
            <p:cNvPr id="48" name="Straight Arrow Connector 47"/>
            <p:cNvCxnSpPr>
              <a:stCxn id="47" idx="6"/>
            </p:cNvCxnSpPr>
            <p:nvPr/>
          </p:nvCxnSpPr>
          <p:spPr bwMode="auto">
            <a:xfrm>
              <a:off x="3886200" y="6257544"/>
              <a:ext cx="2116836" cy="0"/>
            </a:xfrm>
            <a:prstGeom prst="straightConnector1">
              <a:avLst/>
            </a:prstGeom>
            <a:solidFill>
              <a:schemeClr val="accent1"/>
            </a:solidFill>
            <a:ln w="222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677873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838127" cy="3716215"/>
          </a:xfrm>
        </p:spPr>
        <p:style>
          <a:lnRef idx="3">
            <a:schemeClr val="lt1"/>
          </a:lnRef>
          <a:fillRef idx="1">
            <a:schemeClr val="accent2"/>
          </a:fillRef>
          <a:effectRef idx="1">
            <a:schemeClr val="accent2"/>
          </a:effectRef>
          <a:fontRef idx="minor">
            <a:schemeClr val="lt1"/>
          </a:fontRef>
        </p:style>
        <p:txBody>
          <a:bodyPr anchor="ctr">
            <a:normAutofit/>
          </a:bodyPr>
          <a:lstStyle/>
          <a:p>
            <a:pPr algn="ctr"/>
            <a:r>
              <a:rPr lang="en-US" sz="6600" b="1" dirty="0" smtClean="0">
                <a:latin typeface="Times New Roman" panose="02020603050405020304" pitchFamily="18" charset="0"/>
                <a:cs typeface="Times New Roman" panose="02020603050405020304" pitchFamily="18" charset="0"/>
              </a:rPr>
              <a:t>Overview of Data Structures</a:t>
            </a:r>
            <a:endParaRPr lang="en-US" sz="6600" b="1"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86E5D15C-E4B6-4CE0-98BF-E2DB45DBC2FB}" type="slidenum">
              <a:rPr lang="en-US" smtClean="0">
                <a:solidFill>
                  <a:srgbClr val="000000"/>
                </a:solidFill>
              </a:rPr>
              <a:pPr/>
              <a:t>33</a:t>
            </a:fld>
            <a:endParaRPr lang="en-US">
              <a:solidFill>
                <a:srgbClr val="00000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 y="5617583"/>
            <a:ext cx="20161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p:cNvSpPr txBox="1"/>
          <p:nvPr/>
        </p:nvSpPr>
        <p:spPr>
          <a:xfrm>
            <a:off x="2006980" y="5800922"/>
            <a:ext cx="7162511" cy="5770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b="1" dirty="0">
                <a:solidFill>
                  <a:srgbClr val="000000"/>
                </a:solidFill>
                <a:latin typeface="Georgia" panose="02040502050405020303" pitchFamily="18" charset="0"/>
              </a:rPr>
              <a:t>This work is licensed under a </a:t>
            </a:r>
            <a:r>
              <a:rPr lang="en-US" sz="1050" b="1" dirty="0">
                <a:solidFill>
                  <a:srgbClr val="000000"/>
                </a:solidFill>
                <a:latin typeface="Georgia" panose="02040502050405020303" pitchFamily="18" charset="0"/>
                <a:hlinkClick r:id="rId3"/>
              </a:rPr>
              <a:t>Creative Commons Attribution-</a:t>
            </a:r>
            <a:r>
              <a:rPr lang="en-US" sz="1050" b="1" dirty="0" err="1">
                <a:solidFill>
                  <a:srgbClr val="000000"/>
                </a:solidFill>
                <a:latin typeface="Georgia" panose="02040502050405020303" pitchFamily="18" charset="0"/>
                <a:hlinkClick r:id="rId3"/>
              </a:rPr>
              <a:t>ShareAlike</a:t>
            </a:r>
            <a:r>
              <a:rPr lang="en-US" sz="1050" b="1" dirty="0">
                <a:solidFill>
                  <a:srgbClr val="000000"/>
                </a:solidFill>
                <a:latin typeface="Georgia" panose="02040502050405020303" pitchFamily="18" charset="0"/>
                <a:hlinkClick r:id="rId3"/>
              </a:rPr>
              <a:t> 4.0 International License</a:t>
            </a:r>
            <a:r>
              <a:rPr lang="en-US" sz="1050" b="1" dirty="0">
                <a:solidFill>
                  <a:srgbClr val="000000"/>
                </a:solidFill>
                <a:latin typeface="Georgia" panose="02040502050405020303" pitchFamily="18" charset="0"/>
              </a:rPr>
              <a:t>.</a:t>
            </a:r>
            <a:r>
              <a:rPr lang="en-US" sz="1050" dirty="0">
                <a:solidFill>
                  <a:srgbClr val="000000"/>
                </a:solidFill>
              </a:rPr>
              <a:t> This presentation is released under Creative Commons-A6ribute,on 4.0 License. You are free to use, distribute and modify it ,</a:t>
            </a:r>
          </a:p>
          <a:p>
            <a:r>
              <a:rPr lang="en-US" sz="1050" dirty="0">
                <a:solidFill>
                  <a:srgbClr val="000000"/>
                </a:solidFill>
              </a:rPr>
              <a:t>including for commercial purposes, provided you acknowledge the source.</a:t>
            </a:r>
            <a:endParaRPr lang="en-US" sz="1050" b="1"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350723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 Structure and its characteristics</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sz="2800" dirty="0">
                <a:latin typeface="Arial" panose="020B0604020202020204" pitchFamily="34" charset="0"/>
                <a:cs typeface="Arial" panose="020B0604020202020204" pitchFamily="34" charset="0"/>
              </a:rPr>
              <a:t>The logical and mathematical model of a particular organization of data is </a:t>
            </a:r>
            <a:r>
              <a:rPr lang="en-IN" sz="2800" dirty="0" smtClean="0">
                <a:latin typeface="Arial" panose="020B0604020202020204" pitchFamily="34" charset="0"/>
                <a:cs typeface="Arial" panose="020B0604020202020204" pitchFamily="34" charset="0"/>
              </a:rPr>
              <a:t>called a data structure. Or, it can be defined as a set of data elements that represent the operations such as insertion, deletion, modification and traversal of the values present in the data elements.</a:t>
            </a:r>
          </a:p>
          <a:p>
            <a:pPr marL="0" indent="0" algn="just">
              <a:buNone/>
            </a:pPr>
            <a:r>
              <a:rPr lang="en-IN" sz="2800" dirty="0" smtClean="0">
                <a:latin typeface="Arial" panose="020B0604020202020204" pitchFamily="34" charset="0"/>
                <a:cs typeface="Arial" panose="020B0604020202020204" pitchFamily="34" charset="0"/>
              </a:rPr>
              <a:t>In other words, data structure can also be defined as the logical or mathematical model of a particular organization of data. </a:t>
            </a:r>
            <a:endParaRPr lang="en-IN"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34</a:t>
            </a:fld>
            <a:endParaRPr lang="en-US">
              <a:solidFill>
                <a:srgbClr val="000000"/>
              </a:solidFill>
            </a:endParaRPr>
          </a:p>
        </p:txBody>
      </p:sp>
    </p:spTree>
    <p:extLst>
      <p:ext uri="{BB962C8B-B14F-4D97-AF65-F5344CB8AC3E}">
        <p14:creationId xmlns:p14="http://schemas.microsoft.com/office/powerpoint/2010/main" val="148468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 Structure and its characteristics</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sz="2800" dirty="0" smtClean="0">
                <a:latin typeface="Arial" panose="020B0604020202020204" pitchFamily="34" charset="0"/>
                <a:cs typeface="Arial" panose="020B0604020202020204" pitchFamily="34" charset="0"/>
              </a:rPr>
              <a:t>The </a:t>
            </a:r>
            <a:r>
              <a:rPr lang="en-IN" sz="2800" dirty="0">
                <a:latin typeface="Arial" panose="020B0604020202020204" pitchFamily="34" charset="0"/>
                <a:cs typeface="Arial" panose="020B0604020202020204" pitchFamily="34" charset="0"/>
              </a:rPr>
              <a:t>main characteristics of a </a:t>
            </a:r>
            <a:r>
              <a:rPr lang="en-IN" sz="2800" dirty="0" smtClean="0">
                <a:latin typeface="Arial" panose="020B0604020202020204" pitchFamily="34" charset="0"/>
                <a:cs typeface="Arial" panose="020B0604020202020204" pitchFamily="34" charset="0"/>
              </a:rPr>
              <a:t>data structure </a:t>
            </a:r>
            <a:r>
              <a:rPr lang="en-IN" sz="2800" dirty="0">
                <a:latin typeface="Arial" panose="020B0604020202020204" pitchFamily="34" charset="0"/>
                <a:cs typeface="Arial" panose="020B0604020202020204" pitchFamily="34" charset="0"/>
              </a:rPr>
              <a:t>are</a:t>
            </a:r>
            <a:r>
              <a:rPr lang="en-IN" sz="2800" dirty="0" smtClean="0">
                <a:latin typeface="Arial" panose="020B0604020202020204" pitchFamily="34" charset="0"/>
                <a:cs typeface="Arial" panose="020B0604020202020204" pitchFamily="34" charset="0"/>
              </a:rPr>
              <a:t>:</a:t>
            </a:r>
          </a:p>
          <a:p>
            <a:pPr marL="0" indent="0" algn="just">
              <a:buNone/>
            </a:pPr>
            <a:endParaRPr lang="en-IN" sz="2800" dirty="0">
              <a:latin typeface="Arial" panose="020B0604020202020204" pitchFamily="34" charset="0"/>
              <a:cs typeface="Arial" panose="020B0604020202020204" pitchFamily="34" charset="0"/>
            </a:endParaRPr>
          </a:p>
          <a:p>
            <a:pPr algn="just"/>
            <a:r>
              <a:rPr lang="en-IN" sz="2800" dirty="0" smtClean="0">
                <a:latin typeface="Arial" panose="020B0604020202020204" pitchFamily="34" charset="0"/>
                <a:cs typeface="Arial" panose="020B0604020202020204" pitchFamily="34" charset="0"/>
              </a:rPr>
              <a:t>It Contains </a:t>
            </a:r>
            <a:r>
              <a:rPr lang="en-IN" sz="2800" b="1" dirty="0" smtClean="0">
                <a:latin typeface="Arial" panose="020B0604020202020204" pitchFamily="34" charset="0"/>
                <a:cs typeface="Arial" panose="020B0604020202020204" pitchFamily="34" charset="0"/>
              </a:rPr>
              <a:t>component </a:t>
            </a:r>
            <a:r>
              <a:rPr lang="en-IN" sz="2800" b="1" dirty="0">
                <a:latin typeface="Arial" panose="020B0604020202020204" pitchFamily="34" charset="0"/>
                <a:cs typeface="Arial" panose="020B0604020202020204" pitchFamily="34" charset="0"/>
              </a:rPr>
              <a:t>data </a:t>
            </a:r>
            <a:r>
              <a:rPr lang="en-IN" sz="2800" b="1" dirty="0" smtClean="0">
                <a:latin typeface="Arial" panose="020B0604020202020204" pitchFamily="34" charset="0"/>
                <a:cs typeface="Arial" panose="020B0604020202020204" pitchFamily="34" charset="0"/>
              </a:rPr>
              <a:t>items </a:t>
            </a:r>
            <a:r>
              <a:rPr lang="en-IN" sz="2800" dirty="0" smtClean="0">
                <a:latin typeface="Arial" panose="020B0604020202020204" pitchFamily="34" charset="0"/>
                <a:cs typeface="Arial" panose="020B0604020202020204" pitchFamily="34" charset="0"/>
              </a:rPr>
              <a:t>which </a:t>
            </a:r>
            <a:r>
              <a:rPr lang="en-IN" sz="2800" dirty="0">
                <a:latin typeface="Arial" panose="020B0604020202020204" pitchFamily="34" charset="0"/>
                <a:cs typeface="Arial" panose="020B0604020202020204" pitchFamily="34" charset="0"/>
              </a:rPr>
              <a:t>may be atomic or another </a:t>
            </a:r>
            <a:r>
              <a:rPr lang="en-IN" sz="2800" dirty="0" smtClean="0">
                <a:latin typeface="Arial" panose="020B0604020202020204" pitchFamily="34" charset="0"/>
                <a:cs typeface="Arial" panose="020B0604020202020204" pitchFamily="34" charset="0"/>
              </a:rPr>
              <a:t>data structure</a:t>
            </a:r>
            <a:endParaRPr lang="en-IN" sz="2800" dirty="0">
              <a:latin typeface="Arial" panose="020B0604020202020204" pitchFamily="34" charset="0"/>
              <a:cs typeface="Arial" panose="020B0604020202020204" pitchFamily="34" charset="0"/>
            </a:endParaRPr>
          </a:p>
          <a:p>
            <a:pPr algn="just"/>
            <a:r>
              <a:rPr lang="en-IN" sz="2800" dirty="0" smtClean="0">
                <a:latin typeface="Arial" panose="020B0604020202020204" pitchFamily="34" charset="0"/>
                <a:cs typeface="Arial" panose="020B0604020202020204" pitchFamily="34" charset="0"/>
              </a:rPr>
              <a:t>It also contains a </a:t>
            </a:r>
            <a:r>
              <a:rPr lang="en-IN" sz="2800" b="1" dirty="0" smtClean="0">
                <a:latin typeface="Arial" panose="020B0604020202020204" pitchFamily="34" charset="0"/>
                <a:cs typeface="Arial" panose="020B0604020202020204" pitchFamily="34" charset="0"/>
              </a:rPr>
              <a:t>set </a:t>
            </a:r>
            <a:r>
              <a:rPr lang="en-IN" sz="2800" b="1" dirty="0">
                <a:latin typeface="Arial" panose="020B0604020202020204" pitchFamily="34" charset="0"/>
                <a:cs typeface="Arial" panose="020B0604020202020204" pitchFamily="34" charset="0"/>
              </a:rPr>
              <a:t>of </a:t>
            </a:r>
            <a:r>
              <a:rPr lang="en-IN" sz="2800" b="1" dirty="0" smtClean="0">
                <a:latin typeface="Arial" panose="020B0604020202020204" pitchFamily="34" charset="0"/>
                <a:cs typeface="Arial" panose="020B0604020202020204" pitchFamily="34" charset="0"/>
              </a:rPr>
              <a:t>operations </a:t>
            </a:r>
            <a:r>
              <a:rPr lang="en-IN" sz="2800" dirty="0" smtClean="0">
                <a:latin typeface="Arial" panose="020B0604020202020204" pitchFamily="34" charset="0"/>
                <a:cs typeface="Arial" panose="020B0604020202020204" pitchFamily="34" charset="0"/>
              </a:rPr>
              <a:t>on </a:t>
            </a:r>
            <a:r>
              <a:rPr lang="en-IN" sz="2800" dirty="0">
                <a:latin typeface="Arial" panose="020B0604020202020204" pitchFamily="34" charset="0"/>
                <a:cs typeface="Arial" panose="020B0604020202020204" pitchFamily="34" charset="0"/>
              </a:rPr>
              <a:t>one or more of the component </a:t>
            </a:r>
            <a:r>
              <a:rPr lang="en-IN" sz="2800" dirty="0" smtClean="0">
                <a:latin typeface="Arial" panose="020B0604020202020204" pitchFamily="34" charset="0"/>
                <a:cs typeface="Arial" panose="020B0604020202020204" pitchFamily="34" charset="0"/>
              </a:rPr>
              <a:t>items</a:t>
            </a:r>
            <a:endParaRPr lang="en-IN"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35</a:t>
            </a:fld>
            <a:endParaRPr lang="en-US">
              <a:solidFill>
                <a:srgbClr val="000000"/>
              </a:solidFill>
            </a:endParaRPr>
          </a:p>
        </p:txBody>
      </p:sp>
    </p:spTree>
    <p:extLst>
      <p:ext uri="{BB962C8B-B14F-4D97-AF65-F5344CB8AC3E}">
        <p14:creationId xmlns:p14="http://schemas.microsoft.com/office/powerpoint/2010/main" val="1988889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 Structure and its characteristics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400" b="1" dirty="0" smtClean="0">
                <a:latin typeface="Arial" panose="020B0604020202020204" pitchFamily="34" charset="0"/>
                <a:cs typeface="Arial" panose="020B0604020202020204" pitchFamily="34" charset="0"/>
              </a:rPr>
              <a:t>It Defines rules </a:t>
            </a:r>
            <a:r>
              <a:rPr lang="en-IN" sz="2400" dirty="0" smtClean="0">
                <a:latin typeface="Arial" panose="020B0604020202020204" pitchFamily="34" charset="0"/>
                <a:cs typeface="Arial" panose="020B0604020202020204" pitchFamily="34" charset="0"/>
              </a:rPr>
              <a:t>as </a:t>
            </a:r>
            <a:r>
              <a:rPr lang="en-IN" sz="2400" dirty="0">
                <a:latin typeface="Arial" panose="020B0604020202020204" pitchFamily="34" charset="0"/>
                <a:cs typeface="Arial" panose="020B0604020202020204" pitchFamily="34" charset="0"/>
              </a:rPr>
              <a:t>to how components relate to each other and to </a:t>
            </a:r>
            <a:r>
              <a:rPr lang="en-IN" sz="2400" dirty="0" smtClean="0">
                <a:latin typeface="Arial" panose="020B0604020202020204" pitchFamily="34" charset="0"/>
                <a:cs typeface="Arial" panose="020B0604020202020204" pitchFamily="34" charset="0"/>
              </a:rPr>
              <a:t>the structure </a:t>
            </a:r>
            <a:r>
              <a:rPr lang="en-IN" sz="2400" dirty="0">
                <a:latin typeface="Arial" panose="020B0604020202020204" pitchFamily="34" charset="0"/>
                <a:cs typeface="Arial" panose="020B0604020202020204" pitchFamily="34" charset="0"/>
              </a:rPr>
              <a:t>as a </a:t>
            </a:r>
            <a:r>
              <a:rPr lang="en-IN" sz="2400" dirty="0" smtClean="0">
                <a:latin typeface="Arial" panose="020B0604020202020204" pitchFamily="34" charset="0"/>
                <a:cs typeface="Arial" panose="020B0604020202020204" pitchFamily="34" charset="0"/>
              </a:rPr>
              <a:t>whole. The </a:t>
            </a:r>
            <a:r>
              <a:rPr lang="en-IN" sz="2400" dirty="0">
                <a:latin typeface="Arial" panose="020B0604020202020204" pitchFamily="34" charset="0"/>
                <a:cs typeface="Arial" panose="020B0604020202020204" pitchFamily="34" charset="0"/>
              </a:rPr>
              <a:t>choice of a particular data structure depends on </a:t>
            </a:r>
            <a:r>
              <a:rPr lang="en-IN" sz="2400" dirty="0" smtClean="0">
                <a:latin typeface="Arial" panose="020B0604020202020204" pitchFamily="34" charset="0"/>
                <a:cs typeface="Arial" panose="020B0604020202020204" pitchFamily="34" charset="0"/>
              </a:rPr>
              <a:t>following consideration</a:t>
            </a:r>
            <a:r>
              <a:rPr lang="en-IN" sz="2400" dirty="0">
                <a:latin typeface="Arial" panose="020B0604020202020204" pitchFamily="34" charset="0"/>
                <a:cs typeface="Arial" panose="020B0604020202020204" pitchFamily="34" charset="0"/>
              </a:rPr>
              <a:t>:</a:t>
            </a:r>
          </a:p>
          <a:p>
            <a:pPr marL="0" indent="0" algn="just">
              <a:buNone/>
            </a:pPr>
            <a:r>
              <a:rPr lang="en-IN" sz="2400" dirty="0" smtClean="0">
                <a:latin typeface="Arial" panose="020B0604020202020204" pitchFamily="34" charset="0"/>
                <a:cs typeface="Arial" panose="020B0604020202020204" pitchFamily="34" charset="0"/>
              </a:rPr>
              <a:t> - It </a:t>
            </a:r>
            <a:r>
              <a:rPr lang="en-IN" sz="2400" dirty="0">
                <a:latin typeface="Arial" panose="020B0604020202020204" pitchFamily="34" charset="0"/>
                <a:cs typeface="Arial" panose="020B0604020202020204" pitchFamily="34" charset="0"/>
              </a:rPr>
              <a:t>must be rich enough in structure to mirror actual </a:t>
            </a:r>
            <a:r>
              <a:rPr lang="en-IN" sz="2400" dirty="0" smtClean="0">
                <a:latin typeface="Arial" panose="020B0604020202020204" pitchFamily="34" charset="0"/>
                <a:cs typeface="Arial" panose="020B0604020202020204" pitchFamily="34" charset="0"/>
              </a:rPr>
              <a:t>   </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relationships </a:t>
            </a:r>
            <a:r>
              <a:rPr lang="en-IN" sz="2400" dirty="0">
                <a:latin typeface="Arial" panose="020B0604020202020204" pitchFamily="34" charset="0"/>
                <a:cs typeface="Arial" panose="020B0604020202020204" pitchFamily="34" charset="0"/>
              </a:rPr>
              <a:t>of data in real world for example the </a:t>
            </a:r>
            <a:endParaRPr lang="en-IN" sz="2400" dirty="0" smtClean="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hierarchical </a:t>
            </a:r>
            <a:r>
              <a:rPr lang="en-IN" sz="2400" dirty="0">
                <a:latin typeface="Arial" panose="020B0604020202020204" pitchFamily="34" charset="0"/>
                <a:cs typeface="Arial" panose="020B0604020202020204" pitchFamily="34" charset="0"/>
              </a:rPr>
              <a:t>relationship of </a:t>
            </a:r>
            <a:r>
              <a:rPr lang="en-IN" sz="2400" dirty="0" smtClean="0">
                <a:latin typeface="Arial" panose="020B0604020202020204" pitchFamily="34" charset="0"/>
                <a:cs typeface="Arial" panose="020B0604020202020204" pitchFamily="34" charset="0"/>
              </a:rPr>
              <a:t>the entities </a:t>
            </a:r>
            <a:r>
              <a:rPr lang="en-IN" sz="2400" dirty="0">
                <a:latin typeface="Arial" panose="020B0604020202020204" pitchFamily="34" charset="0"/>
                <a:cs typeface="Arial" panose="020B0604020202020204" pitchFamily="34" charset="0"/>
              </a:rPr>
              <a:t>is best described </a:t>
            </a:r>
            <a:endParaRPr lang="en-IN" sz="2400" dirty="0" smtClean="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by </a:t>
            </a:r>
            <a:r>
              <a:rPr lang="en-IN" sz="2400" dirty="0">
                <a:latin typeface="Arial" panose="020B0604020202020204" pitchFamily="34" charset="0"/>
                <a:cs typeface="Arial" panose="020B0604020202020204" pitchFamily="34" charset="0"/>
              </a:rPr>
              <a:t>the </a:t>
            </a:r>
            <a:r>
              <a:rPr lang="en-IN" sz="2400" dirty="0" smtClean="0">
                <a:latin typeface="Arial" panose="020B0604020202020204" pitchFamily="34" charset="0"/>
                <a:cs typeface="Arial" panose="020B0604020202020204" pitchFamily="34" charset="0"/>
              </a:rPr>
              <a:t>― </a:t>
            </a:r>
            <a:r>
              <a:rPr lang="en-IN" sz="2400" b="1" dirty="0" smtClean="0">
                <a:latin typeface="Arial" panose="020B0604020202020204" pitchFamily="34" charset="0"/>
                <a:cs typeface="Arial" panose="020B0604020202020204" pitchFamily="34" charset="0"/>
              </a:rPr>
              <a:t>tree</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data structure.</a:t>
            </a:r>
          </a:p>
          <a:p>
            <a:pPr marL="0" indent="0" algn="just">
              <a:buNone/>
            </a:pPr>
            <a:r>
              <a:rPr lang="en-IN" sz="2400" dirty="0" smtClean="0">
                <a:latin typeface="Arial" panose="020B0604020202020204" pitchFamily="34" charset="0"/>
                <a:cs typeface="Arial" panose="020B0604020202020204" pitchFamily="34" charset="0"/>
              </a:rPr>
              <a:t> - The </a:t>
            </a:r>
            <a:r>
              <a:rPr lang="en-IN" sz="2400" dirty="0">
                <a:latin typeface="Arial" panose="020B0604020202020204" pitchFamily="34" charset="0"/>
                <a:cs typeface="Arial" panose="020B0604020202020204" pitchFamily="34" charset="0"/>
              </a:rPr>
              <a:t>structure should be simple enough that </a:t>
            </a:r>
            <a:r>
              <a:rPr lang="en-IN" sz="2400" dirty="0" smtClean="0">
                <a:latin typeface="Arial" panose="020B0604020202020204" pitchFamily="34" charset="0"/>
                <a:cs typeface="Arial" panose="020B0604020202020204" pitchFamily="34" charset="0"/>
              </a:rPr>
              <a:t>one</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can </a:t>
            </a:r>
            <a:r>
              <a:rPr lang="en-IN" sz="2400" dirty="0" smtClean="0">
                <a:latin typeface="Arial" panose="020B0604020202020204" pitchFamily="34" charset="0"/>
                <a:cs typeface="Arial" panose="020B0604020202020204" pitchFamily="34" charset="0"/>
              </a:rPr>
              <a:t>effectively process </a:t>
            </a:r>
            <a:r>
              <a:rPr lang="en-IN" sz="2400" dirty="0">
                <a:latin typeface="Arial" panose="020B0604020202020204" pitchFamily="34" charset="0"/>
                <a:cs typeface="Arial" panose="020B0604020202020204" pitchFamily="34" charset="0"/>
              </a:rPr>
              <a:t>the data when necessary.</a:t>
            </a:r>
          </a:p>
          <a:p>
            <a:pPr marL="0" indent="0" algn="just">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36</a:t>
            </a:fld>
            <a:endParaRPr lang="en-US">
              <a:solidFill>
                <a:srgbClr val="000000"/>
              </a:solidFill>
            </a:endParaRPr>
          </a:p>
        </p:txBody>
      </p:sp>
    </p:spTree>
    <p:extLst>
      <p:ext uri="{BB962C8B-B14F-4D97-AF65-F5344CB8AC3E}">
        <p14:creationId xmlns:p14="http://schemas.microsoft.com/office/powerpoint/2010/main" val="2442151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Data structures</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a:buNone/>
            </a:pPr>
            <a:r>
              <a:rPr lang="en-IN" sz="2400" dirty="0">
                <a:latin typeface="Arial" panose="020B0604020202020204" pitchFamily="34" charset="0"/>
                <a:cs typeface="Arial" panose="020B0604020202020204" pitchFamily="34" charset="0"/>
              </a:rPr>
              <a:t>The various data structures are divided into following categories:</a:t>
            </a:r>
          </a:p>
          <a:p>
            <a:pPr algn="just">
              <a:buFont typeface="Wingdings" panose="05000000000000000000" pitchFamily="2" charset="2"/>
              <a:buChar char="q"/>
            </a:pPr>
            <a:r>
              <a:rPr lang="en-IN" sz="2400" b="1" dirty="0" smtClean="0">
                <a:latin typeface="Arial" panose="020B0604020202020204" pitchFamily="34" charset="0"/>
                <a:cs typeface="Arial" panose="020B0604020202020204" pitchFamily="34" charset="0"/>
              </a:rPr>
              <a:t>Linear </a:t>
            </a:r>
            <a:r>
              <a:rPr lang="en-IN" sz="2400" b="1" dirty="0">
                <a:latin typeface="Arial" panose="020B0604020202020204" pitchFamily="34" charset="0"/>
                <a:cs typeface="Arial" panose="020B0604020202020204" pitchFamily="34" charset="0"/>
              </a:rPr>
              <a:t>data structure-</a:t>
            </a:r>
            <a:endParaRPr lang="en-IN" sz="2400" dirty="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A data structure whose elements form </a:t>
            </a:r>
            <a:r>
              <a:rPr lang="en-IN" sz="2400" dirty="0" smtClean="0">
                <a:latin typeface="Arial" panose="020B0604020202020204" pitchFamily="34" charset="0"/>
                <a:cs typeface="Arial" panose="020B0604020202020204" pitchFamily="34" charset="0"/>
              </a:rPr>
              <a:t>a sequence</a:t>
            </a:r>
            <a:r>
              <a:rPr lang="en-IN" sz="2400" dirty="0">
                <a:latin typeface="Arial" panose="020B0604020202020204" pitchFamily="34" charset="0"/>
                <a:cs typeface="Arial" panose="020B0604020202020204" pitchFamily="34" charset="0"/>
              </a:rPr>
              <a:t>, and every element in structure has a </a:t>
            </a:r>
            <a:r>
              <a:rPr lang="en-IN" sz="2400" dirty="0" smtClean="0">
                <a:latin typeface="Arial" panose="020B0604020202020204" pitchFamily="34" charset="0"/>
                <a:cs typeface="Arial" panose="020B0604020202020204" pitchFamily="34" charset="0"/>
              </a:rPr>
              <a:t>unique </a:t>
            </a:r>
            <a:r>
              <a:rPr lang="en-IN" sz="2400" b="1" dirty="0" smtClean="0">
                <a:latin typeface="Arial" panose="020B0604020202020204" pitchFamily="34" charset="0"/>
                <a:cs typeface="Arial" panose="020B0604020202020204" pitchFamily="34" charset="0"/>
              </a:rPr>
              <a:t>predecessor</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and </a:t>
            </a:r>
            <a:r>
              <a:rPr lang="en-IN" sz="2400" dirty="0">
                <a:latin typeface="Arial" panose="020B0604020202020204" pitchFamily="34" charset="0"/>
                <a:cs typeface="Arial" panose="020B0604020202020204" pitchFamily="34" charset="0"/>
              </a:rPr>
              <a:t>a </a:t>
            </a:r>
            <a:r>
              <a:rPr lang="en-IN" sz="2400" dirty="0" smtClean="0">
                <a:latin typeface="Arial" panose="020B0604020202020204" pitchFamily="34" charset="0"/>
                <a:cs typeface="Arial" panose="020B0604020202020204" pitchFamily="34" charset="0"/>
              </a:rPr>
              <a:t>unique </a:t>
            </a:r>
            <a:r>
              <a:rPr lang="en-IN" sz="2400" b="1" dirty="0" smtClean="0">
                <a:latin typeface="Arial" panose="020B0604020202020204" pitchFamily="34" charset="0"/>
                <a:cs typeface="Arial" panose="020B0604020202020204" pitchFamily="34" charset="0"/>
              </a:rPr>
              <a:t>successor</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Examples of linear data structure are:</a:t>
            </a: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Arrays</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Linked </a:t>
            </a:r>
            <a:r>
              <a:rPr lang="en-IN" sz="2400" b="1" dirty="0">
                <a:latin typeface="Arial" panose="020B0604020202020204" pitchFamily="34" charset="0"/>
                <a:cs typeface="Arial" panose="020B0604020202020204" pitchFamily="34" charset="0"/>
              </a:rPr>
              <a:t>Lists</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Stacks</a:t>
            </a:r>
            <a:endParaRPr lang="en-IN" sz="2400" dirty="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a:t>
            </a:r>
            <a:r>
              <a:rPr lang="en-IN" sz="2400" b="1" dirty="0" smtClean="0">
                <a:latin typeface="Arial" panose="020B0604020202020204" pitchFamily="34" charset="0"/>
                <a:cs typeface="Arial" panose="020B0604020202020204" pitchFamily="34" charset="0"/>
              </a:rPr>
              <a:t>Queues</a:t>
            </a:r>
            <a:endParaRPr lang="en-IN"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37</a:t>
            </a:fld>
            <a:endParaRPr lang="en-US">
              <a:solidFill>
                <a:srgbClr val="000000"/>
              </a:solidFill>
            </a:endParaRPr>
          </a:p>
        </p:txBody>
      </p:sp>
    </p:spTree>
    <p:extLst>
      <p:ext uri="{BB962C8B-B14F-4D97-AF65-F5344CB8AC3E}">
        <p14:creationId xmlns:p14="http://schemas.microsoft.com/office/powerpoint/2010/main" val="1455825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Data structures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400" b="1" dirty="0" smtClean="0">
                <a:latin typeface="Arial" panose="020B0604020202020204" pitchFamily="34" charset="0"/>
                <a:cs typeface="Arial" panose="020B0604020202020204" pitchFamily="34" charset="0"/>
              </a:rPr>
              <a:t>Non-Linear </a:t>
            </a:r>
            <a:r>
              <a:rPr lang="en-IN" sz="2400" b="1" dirty="0">
                <a:latin typeface="Arial" panose="020B0604020202020204" pitchFamily="34" charset="0"/>
                <a:cs typeface="Arial" panose="020B0604020202020204" pitchFamily="34" charset="0"/>
              </a:rPr>
              <a:t>data structures-</a:t>
            </a:r>
            <a:endParaRPr lang="en-IN" sz="2400" dirty="0">
              <a:latin typeface="Arial" panose="020B0604020202020204" pitchFamily="34" charset="0"/>
              <a:cs typeface="Arial" panose="020B0604020202020204" pitchFamily="34" charset="0"/>
            </a:endParaRPr>
          </a:p>
          <a:p>
            <a:pPr marL="0" indent="0" algn="just">
              <a:buNone/>
            </a:pPr>
            <a:r>
              <a:rPr lang="en-IN" sz="2400" dirty="0">
                <a:latin typeface="Arial" panose="020B0604020202020204" pitchFamily="34" charset="0"/>
                <a:cs typeface="Arial" panose="020B0604020202020204" pitchFamily="34" charset="0"/>
              </a:rPr>
              <a:t>A data structure whose elements do </a:t>
            </a:r>
            <a:r>
              <a:rPr lang="en-IN" sz="2400" dirty="0" smtClean="0">
                <a:latin typeface="Arial" panose="020B0604020202020204" pitchFamily="34" charset="0"/>
                <a:cs typeface="Arial" panose="020B0604020202020204" pitchFamily="34" charset="0"/>
              </a:rPr>
              <a:t>not form </a:t>
            </a:r>
            <a:r>
              <a:rPr lang="en-IN" sz="2400" dirty="0">
                <a:latin typeface="Arial" panose="020B0604020202020204" pitchFamily="34" charset="0"/>
                <a:cs typeface="Arial" panose="020B0604020202020204" pitchFamily="34" charset="0"/>
              </a:rPr>
              <a:t>a sequence. There is no unique predecessor or unique successor</a:t>
            </a:r>
            <a:r>
              <a:rPr lang="en-IN" sz="2400" dirty="0" smtClean="0">
                <a:latin typeface="Arial" panose="020B0604020202020204" pitchFamily="34" charset="0"/>
                <a:cs typeface="Arial" panose="020B0604020202020204" pitchFamily="34" charset="0"/>
              </a:rPr>
              <a:t>. Examples </a:t>
            </a:r>
            <a:r>
              <a:rPr lang="en-IN" sz="2400" dirty="0">
                <a:latin typeface="Arial" panose="020B0604020202020204" pitchFamily="34" charset="0"/>
                <a:cs typeface="Arial" panose="020B0604020202020204" pitchFamily="34" charset="0"/>
              </a:rPr>
              <a:t>of non linear data structures are trees and graphs.</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38</a:t>
            </a:fld>
            <a:endParaRPr lang="en-US">
              <a:solidFill>
                <a:srgbClr val="000000"/>
              </a:solidFill>
            </a:endParaRPr>
          </a:p>
        </p:txBody>
      </p:sp>
    </p:spTree>
    <p:extLst>
      <p:ext uri="{BB962C8B-B14F-4D97-AF65-F5344CB8AC3E}">
        <p14:creationId xmlns:p14="http://schemas.microsoft.com/office/powerpoint/2010/main" val="1380612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Linear Data Structures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800" b="1" dirty="0" smtClean="0">
                <a:latin typeface="Arial" panose="020B0604020202020204" pitchFamily="34" charset="0"/>
                <a:cs typeface="Arial" panose="020B0604020202020204" pitchFamily="34" charset="0"/>
              </a:rPr>
              <a:t>Arrays</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An array is a list of finite number of elements of same datatype. The individual elements of an array are accessed using an index or indices to the array. Depending on number of indices required to access an individual element of an array, array can be classified as:</a:t>
            </a:r>
          </a:p>
          <a:p>
            <a:pPr marL="0" indent="0" algn="just">
              <a:buNone/>
            </a:pPr>
            <a:r>
              <a:rPr lang="en-IN" sz="2800" dirty="0" smtClean="0">
                <a:latin typeface="Arial" panose="020B0604020202020204" pitchFamily="34" charset="0"/>
                <a:cs typeface="Arial" panose="020B0604020202020204" pitchFamily="34" charset="0"/>
              </a:rPr>
              <a:t>• One-dimensional array or linear array that requires only one index to access an individual element of an </a:t>
            </a:r>
            <a:r>
              <a:rPr lang="en-IN" sz="2800" dirty="0" smtClean="0">
                <a:latin typeface="Arial" panose="020B0604020202020204" pitchFamily="34" charset="0"/>
                <a:cs typeface="Arial" panose="020B0604020202020204" pitchFamily="34" charset="0"/>
              </a:rPr>
              <a:t>array</a:t>
            </a:r>
            <a:endParaRPr lang="en-IN" sz="2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39</a:t>
            </a:fld>
            <a:endParaRPr lang="en-US">
              <a:solidFill>
                <a:srgbClr val="000000"/>
              </a:solidFill>
            </a:endParaRPr>
          </a:p>
        </p:txBody>
      </p:sp>
    </p:spTree>
    <p:extLst>
      <p:ext uri="{BB962C8B-B14F-4D97-AF65-F5344CB8AC3E}">
        <p14:creationId xmlns:p14="http://schemas.microsoft.com/office/powerpoint/2010/main" val="55144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Software Engineering</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dirty="0" smtClean="0"/>
              <a:t>It is the theory and practice of methods helpful for construction and maintenance of large software systems.</a:t>
            </a:r>
          </a:p>
          <a:p>
            <a:pPr algn="just"/>
            <a:r>
              <a:rPr lang="en-US" dirty="0" smtClean="0"/>
              <a:t>There are many stages in software development cycle.</a:t>
            </a: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1902078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Linear Data Structures</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IN" sz="2800" b="1" dirty="0" smtClean="0">
                <a:latin typeface="Arial" panose="020B0604020202020204" pitchFamily="34" charset="0"/>
                <a:cs typeface="Arial" panose="020B0604020202020204" pitchFamily="34" charset="0"/>
              </a:rPr>
              <a:t>Arrays</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Two </a:t>
            </a:r>
            <a:r>
              <a:rPr lang="en-IN" sz="2800" dirty="0">
                <a:latin typeface="Arial" panose="020B0604020202020204" pitchFamily="34" charset="0"/>
                <a:cs typeface="Arial" panose="020B0604020202020204" pitchFamily="34" charset="0"/>
              </a:rPr>
              <a:t>dimensional array that requires two indices to access </a:t>
            </a:r>
            <a:r>
              <a:rPr lang="en-IN" sz="2800" dirty="0" smtClean="0">
                <a:latin typeface="Arial" panose="020B0604020202020204" pitchFamily="34" charset="0"/>
                <a:cs typeface="Arial" panose="020B0604020202020204" pitchFamily="34" charset="0"/>
              </a:rPr>
              <a:t>an individual </a:t>
            </a:r>
            <a:r>
              <a:rPr lang="en-IN" sz="2800" dirty="0">
                <a:latin typeface="Arial" panose="020B0604020202020204" pitchFamily="34" charset="0"/>
                <a:cs typeface="Arial" panose="020B0604020202020204" pitchFamily="34" charset="0"/>
              </a:rPr>
              <a:t>element of array</a:t>
            </a:r>
          </a:p>
          <a:p>
            <a:pPr marL="0" indent="0" algn="just">
              <a:buNone/>
            </a:pPr>
            <a:r>
              <a:rPr lang="en-IN" sz="2800" dirty="0" smtClean="0">
                <a:latin typeface="Arial" panose="020B0604020202020204" pitchFamily="34" charset="0"/>
                <a:cs typeface="Arial" panose="020B0604020202020204" pitchFamily="34" charset="0"/>
              </a:rPr>
              <a:t>• The </a:t>
            </a:r>
            <a:r>
              <a:rPr lang="en-IN" sz="2800" dirty="0">
                <a:latin typeface="Arial" panose="020B0604020202020204" pitchFamily="34" charset="0"/>
                <a:cs typeface="Arial" panose="020B0604020202020204" pitchFamily="34" charset="0"/>
              </a:rPr>
              <a:t>arrays for which we need two or more indices are known </a:t>
            </a:r>
            <a:r>
              <a:rPr lang="en-IN" sz="2800" dirty="0" smtClean="0">
                <a:latin typeface="Arial" panose="020B0604020202020204" pitchFamily="34" charset="0"/>
                <a:cs typeface="Arial" panose="020B0604020202020204" pitchFamily="34" charset="0"/>
              </a:rPr>
              <a:t>as multidimensional </a:t>
            </a:r>
            <a:r>
              <a:rPr lang="en-IN" sz="2800" dirty="0">
                <a:latin typeface="Arial" panose="020B0604020202020204" pitchFamily="34" charset="0"/>
                <a:cs typeface="Arial" panose="020B0604020202020204" pitchFamily="34" charset="0"/>
              </a:rPr>
              <a:t>array.</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40</a:t>
            </a:fld>
            <a:endParaRPr lang="en-US">
              <a:solidFill>
                <a:srgbClr val="000000"/>
              </a:solidFill>
            </a:endParaRPr>
          </a:p>
        </p:txBody>
      </p:sp>
    </p:spTree>
    <p:extLst>
      <p:ext uri="{BB962C8B-B14F-4D97-AF65-F5344CB8AC3E}">
        <p14:creationId xmlns:p14="http://schemas.microsoft.com/office/powerpoint/2010/main" val="3703677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b="1" dirty="0">
                <a:latin typeface="Arial" panose="020B0604020202020204" pitchFamily="34" charset="0"/>
                <a:cs typeface="Arial" panose="020B0604020202020204" pitchFamily="34" charset="0"/>
              </a:rPr>
              <a:t>Linked </a:t>
            </a:r>
            <a:r>
              <a:rPr lang="en-IN" sz="2800" b="1" dirty="0" smtClean="0">
                <a:latin typeface="Arial" panose="020B0604020202020204" pitchFamily="34" charset="0"/>
                <a:cs typeface="Arial" panose="020B0604020202020204" pitchFamily="34" charset="0"/>
              </a:rPr>
              <a:t>List</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Linear </a:t>
            </a:r>
            <a:r>
              <a:rPr lang="en-IN" sz="2800" dirty="0">
                <a:latin typeface="Arial" panose="020B0604020202020204" pitchFamily="34" charset="0"/>
                <a:cs typeface="Arial" panose="020B0604020202020204" pitchFamily="34" charset="0"/>
              </a:rPr>
              <a:t>collection of data elements called nodes</a:t>
            </a:r>
          </a:p>
          <a:p>
            <a:pPr marL="0" indent="0" algn="just">
              <a:buNone/>
            </a:pPr>
            <a:r>
              <a:rPr lang="en-IN" sz="2800" dirty="0" smtClean="0">
                <a:latin typeface="Arial" panose="020B0604020202020204" pitchFamily="34" charset="0"/>
                <a:cs typeface="Arial" panose="020B0604020202020204" pitchFamily="34" charset="0"/>
              </a:rPr>
              <a:t>• Each </a:t>
            </a:r>
            <a:r>
              <a:rPr lang="en-IN" sz="2800" dirty="0">
                <a:latin typeface="Arial" panose="020B0604020202020204" pitchFamily="34" charset="0"/>
                <a:cs typeface="Arial" panose="020B0604020202020204" pitchFamily="34" charset="0"/>
              </a:rPr>
              <a:t>node consists of two parts; data part and pointer or link part</a:t>
            </a:r>
          </a:p>
          <a:p>
            <a:pPr marL="0" indent="0" algn="just">
              <a:buNone/>
            </a:pPr>
            <a:r>
              <a:rPr lang="en-IN" sz="2800" dirty="0" smtClean="0">
                <a:latin typeface="Arial" panose="020B0604020202020204" pitchFamily="34" charset="0"/>
                <a:cs typeface="Arial" panose="020B0604020202020204" pitchFamily="34" charset="0"/>
              </a:rPr>
              <a:t>• Nodes </a:t>
            </a:r>
            <a:r>
              <a:rPr lang="en-IN" sz="2800" dirty="0">
                <a:latin typeface="Arial" panose="020B0604020202020204" pitchFamily="34" charset="0"/>
                <a:cs typeface="Arial" panose="020B0604020202020204" pitchFamily="34" charset="0"/>
              </a:rPr>
              <a:t>are connected by pointer links.</a:t>
            </a:r>
          </a:p>
          <a:p>
            <a:pPr marL="0" indent="0" algn="just">
              <a:buNone/>
            </a:pPr>
            <a:r>
              <a:rPr lang="en-IN" sz="2800" dirty="0" smtClean="0">
                <a:latin typeface="Arial" panose="020B0604020202020204" pitchFamily="34" charset="0"/>
                <a:cs typeface="Arial" panose="020B0604020202020204" pitchFamily="34" charset="0"/>
              </a:rPr>
              <a:t>• The </a:t>
            </a:r>
            <a:r>
              <a:rPr lang="en-IN" sz="2800" dirty="0">
                <a:latin typeface="Arial" panose="020B0604020202020204" pitchFamily="34" charset="0"/>
                <a:cs typeface="Arial" panose="020B0604020202020204" pitchFamily="34" charset="0"/>
              </a:rPr>
              <a:t>whole list is accessed via a pointer to the first node of </a:t>
            </a:r>
            <a:r>
              <a:rPr lang="en-IN" sz="2800" dirty="0" smtClean="0">
                <a:latin typeface="Arial" panose="020B0604020202020204" pitchFamily="34" charset="0"/>
                <a:cs typeface="Arial" panose="020B0604020202020204" pitchFamily="34" charset="0"/>
              </a:rPr>
              <a:t>the list</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 Subsequent </a:t>
            </a:r>
            <a:r>
              <a:rPr lang="en-IN" sz="2800" dirty="0">
                <a:latin typeface="Arial" panose="020B0604020202020204" pitchFamily="34" charset="0"/>
                <a:cs typeface="Arial" panose="020B0604020202020204" pitchFamily="34" charset="0"/>
              </a:rPr>
              <a:t>nodes are accessed via the link-pointer member of the current node</a:t>
            </a:r>
          </a:p>
          <a:p>
            <a:pPr marL="0" indent="0" algn="just">
              <a:buNone/>
            </a:pP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41</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1513331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b="1" dirty="0">
                <a:latin typeface="Arial" panose="020B0604020202020204" pitchFamily="34" charset="0"/>
                <a:cs typeface="Arial" panose="020B0604020202020204" pitchFamily="34" charset="0"/>
              </a:rPr>
              <a:t>Linked </a:t>
            </a:r>
            <a:r>
              <a:rPr lang="en-IN" sz="2800" b="1" dirty="0" smtClean="0">
                <a:latin typeface="Arial" panose="020B0604020202020204" pitchFamily="34" charset="0"/>
                <a:cs typeface="Arial" panose="020B0604020202020204" pitchFamily="34" charset="0"/>
              </a:rPr>
              <a:t>List</a:t>
            </a:r>
            <a:endParaRPr lang="en-IN" sz="2800" dirty="0">
              <a:latin typeface="Arial" panose="020B0604020202020204" pitchFamily="34" charset="0"/>
              <a:cs typeface="Arial" panose="020B0604020202020204" pitchFamily="34" charset="0"/>
            </a:endParaRPr>
          </a:p>
          <a:p>
            <a:pPr marL="0" indent="0" algn="just">
              <a:buNone/>
            </a:pPr>
            <a:r>
              <a:rPr lang="en-IN" sz="2800" dirty="0" smtClean="0">
                <a:latin typeface="Arial" panose="020B0604020202020204" pitchFamily="34" charset="0"/>
                <a:cs typeface="Arial" panose="020B0604020202020204" pitchFamily="34" charset="0"/>
              </a:rPr>
              <a:t>•</a:t>
            </a:r>
            <a:r>
              <a:rPr lang="en-IN" sz="2800" dirty="0">
                <a:latin typeface="Arial" panose="020B0604020202020204" pitchFamily="34" charset="0"/>
                <a:cs typeface="Arial" panose="020B0604020202020204" pitchFamily="34" charset="0"/>
              </a:rPr>
              <a:t>Link pointer in the last node is set to null to mark the list‘s end</a:t>
            </a:r>
          </a:p>
          <a:p>
            <a:pPr marL="0" indent="0" algn="just">
              <a:buNone/>
            </a:pPr>
            <a:r>
              <a:rPr lang="en-IN" sz="2800" dirty="0">
                <a:latin typeface="Arial" panose="020B0604020202020204" pitchFamily="34" charset="0"/>
                <a:cs typeface="Arial" panose="020B0604020202020204" pitchFamily="34" charset="0"/>
              </a:rPr>
              <a:t> </a:t>
            </a:r>
            <a:r>
              <a:rPr lang="en-IN" sz="2800" dirty="0" smtClean="0">
                <a:latin typeface="Arial" panose="020B0604020202020204" pitchFamily="34" charset="0"/>
                <a:cs typeface="Arial" panose="020B0604020202020204" pitchFamily="34" charset="0"/>
              </a:rPr>
              <a:t>– Use </a:t>
            </a:r>
            <a:r>
              <a:rPr lang="en-IN" sz="2800" dirty="0">
                <a:latin typeface="Arial" panose="020B0604020202020204" pitchFamily="34" charset="0"/>
                <a:cs typeface="Arial" panose="020B0604020202020204" pitchFamily="34" charset="0"/>
              </a:rPr>
              <a:t>a linked list instead of an array </a:t>
            </a:r>
            <a:r>
              <a:rPr lang="en-IN" sz="2800" dirty="0" smtClean="0">
                <a:latin typeface="Arial" panose="020B0604020202020204" pitchFamily="34" charset="0"/>
                <a:cs typeface="Arial" panose="020B0604020202020204" pitchFamily="34" charset="0"/>
              </a:rPr>
              <a:t>when You </a:t>
            </a:r>
            <a:r>
              <a:rPr lang="en-IN" sz="2800" dirty="0">
                <a:latin typeface="Arial" panose="020B0604020202020204" pitchFamily="34" charset="0"/>
                <a:cs typeface="Arial" panose="020B0604020202020204" pitchFamily="34" charset="0"/>
              </a:rPr>
              <a:t>have an unpredictable number of data elements (</a:t>
            </a:r>
            <a:r>
              <a:rPr lang="en-IN" sz="2800" dirty="0" smtClean="0">
                <a:latin typeface="Arial" panose="020B0604020202020204" pitchFamily="34" charset="0"/>
                <a:cs typeface="Arial" panose="020B0604020202020204" pitchFamily="34" charset="0"/>
              </a:rPr>
              <a:t>dynamic memory </a:t>
            </a:r>
            <a:r>
              <a:rPr lang="en-IN" sz="2800" dirty="0">
                <a:latin typeface="Arial" panose="020B0604020202020204" pitchFamily="34" charset="0"/>
                <a:cs typeface="Arial" panose="020B0604020202020204" pitchFamily="34" charset="0"/>
              </a:rPr>
              <a:t>allocation possible)</a:t>
            </a:r>
          </a:p>
          <a:p>
            <a:pPr marL="0" indent="0" algn="just">
              <a:buNone/>
            </a:pPr>
            <a:r>
              <a:rPr lang="en-IN" sz="2800" dirty="0" smtClean="0">
                <a:latin typeface="Arial" panose="020B0604020202020204" pitchFamily="34" charset="0"/>
                <a:cs typeface="Arial" panose="020B0604020202020204" pitchFamily="34" charset="0"/>
              </a:rPr>
              <a:t>• Your </a:t>
            </a:r>
            <a:r>
              <a:rPr lang="en-IN" sz="2800" dirty="0">
                <a:latin typeface="Arial" panose="020B0604020202020204" pitchFamily="34" charset="0"/>
                <a:cs typeface="Arial" panose="020B0604020202020204" pitchFamily="34" charset="0"/>
              </a:rPr>
              <a:t>list needs to be sorted quickly</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42</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1414929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a:t>Types of linked lists:</a:t>
            </a:r>
          </a:p>
          <a:p>
            <a:pPr>
              <a:buFont typeface="Wingdings" panose="05000000000000000000" pitchFamily="2" charset="2"/>
              <a:buChar char="Ø"/>
            </a:pPr>
            <a:r>
              <a:rPr lang="en-IN" dirty="0" smtClean="0"/>
              <a:t>Singly </a:t>
            </a:r>
            <a:r>
              <a:rPr lang="en-IN" dirty="0"/>
              <a:t>linked list</a:t>
            </a:r>
          </a:p>
          <a:p>
            <a:pPr marL="0" indent="0">
              <a:buNone/>
            </a:pPr>
            <a:r>
              <a:rPr lang="en-IN" dirty="0" smtClean="0"/>
              <a:t>• Begins </a:t>
            </a:r>
            <a:r>
              <a:rPr lang="en-IN" dirty="0"/>
              <a:t>with a pointer to the first node</a:t>
            </a:r>
          </a:p>
          <a:p>
            <a:pPr marL="0" indent="0">
              <a:buNone/>
            </a:pPr>
            <a:r>
              <a:rPr lang="en-IN" dirty="0" smtClean="0"/>
              <a:t>• Terminates </a:t>
            </a:r>
            <a:r>
              <a:rPr lang="en-IN" dirty="0"/>
              <a:t>with a null pointer</a:t>
            </a:r>
          </a:p>
          <a:p>
            <a:pPr marL="0" indent="0">
              <a:buNone/>
            </a:pPr>
            <a:r>
              <a:rPr lang="en-IN" dirty="0" smtClean="0"/>
              <a:t>• Only </a:t>
            </a:r>
            <a:r>
              <a:rPr lang="en-IN" dirty="0"/>
              <a:t>traversed in one direction</a:t>
            </a:r>
          </a:p>
          <a:p>
            <a:pPr>
              <a:buFont typeface="Wingdings" panose="05000000000000000000" pitchFamily="2" charset="2"/>
              <a:buChar char="Ø"/>
            </a:pPr>
            <a:r>
              <a:rPr lang="en-IN" dirty="0" smtClean="0"/>
              <a:t>Circular</a:t>
            </a:r>
            <a:r>
              <a:rPr lang="en-IN" dirty="0"/>
              <a:t>, singly </a:t>
            </a:r>
            <a:r>
              <a:rPr lang="en-IN" dirty="0" smtClean="0"/>
              <a:t>linked List</a:t>
            </a:r>
            <a:endParaRPr lang="en-IN" dirty="0"/>
          </a:p>
          <a:p>
            <a:pPr marL="0" indent="0">
              <a:buNone/>
            </a:pPr>
            <a:r>
              <a:rPr lang="en-IN" dirty="0" smtClean="0"/>
              <a:t>• Pointer </a:t>
            </a:r>
            <a:r>
              <a:rPr lang="en-IN" dirty="0"/>
              <a:t>in the last node points back to the first node</a:t>
            </a:r>
          </a:p>
          <a:p>
            <a:pPr marL="0" indent="0">
              <a:buNone/>
            </a:pP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43</a:t>
            </a:fld>
            <a:endParaRPr lang="en-US">
              <a:solidFill>
                <a:srgbClr val="000000"/>
              </a:solidFill>
            </a:endParaRPr>
          </a:p>
        </p:txBody>
      </p:sp>
      <p:sp>
        <p:nvSpPr>
          <p:cNvPr id="6" name="AutoShape 2" descr="https://html1-f.scribdassets.com/23dryownpc1iha8z/images/6-603f5d9ca5.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7" name="AutoShape 4" descr="https://html1-f.scribdassets.com/23dryownpc1iha8z/images/6-603f5d9ca5.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9"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9586976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IN" dirty="0"/>
              <a:t>Doubly linked list</a:t>
            </a:r>
          </a:p>
          <a:p>
            <a:pPr marL="0" indent="0">
              <a:buNone/>
            </a:pPr>
            <a:r>
              <a:rPr lang="en-IN" dirty="0"/>
              <a:t>•Two ―start pointers‖ – </a:t>
            </a:r>
            <a:r>
              <a:rPr lang="en-IN" dirty="0" smtClean="0"/>
              <a:t>first </a:t>
            </a:r>
            <a:r>
              <a:rPr lang="en-IN" dirty="0"/>
              <a:t>element and last element</a:t>
            </a:r>
          </a:p>
          <a:p>
            <a:pPr marL="0" indent="0">
              <a:buNone/>
            </a:pPr>
            <a:r>
              <a:rPr lang="en-IN" dirty="0" smtClean="0"/>
              <a:t>• Each </a:t>
            </a:r>
            <a:r>
              <a:rPr lang="en-IN" dirty="0"/>
              <a:t>node has a forward pointer and a backward pointer</a:t>
            </a:r>
          </a:p>
          <a:p>
            <a:pPr marL="0" indent="0">
              <a:buNone/>
            </a:pPr>
            <a:r>
              <a:rPr lang="en-IN" dirty="0" smtClean="0"/>
              <a:t>• Allows </a:t>
            </a:r>
            <a:r>
              <a:rPr lang="en-IN" dirty="0"/>
              <a:t>traversals both forwards and backwards</a:t>
            </a:r>
          </a:p>
          <a:p>
            <a:pPr marL="0" indent="0">
              <a:buNone/>
            </a:pPr>
            <a:r>
              <a:rPr lang="en-IN" dirty="0"/>
              <a:t> </a:t>
            </a: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44</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2006903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IN" dirty="0" smtClean="0"/>
              <a:t>Circular</a:t>
            </a:r>
            <a:r>
              <a:rPr lang="en-IN" dirty="0"/>
              <a:t>, doubly linked list</a:t>
            </a:r>
          </a:p>
          <a:p>
            <a:pPr marL="0" indent="0">
              <a:buNone/>
            </a:pPr>
            <a:r>
              <a:rPr lang="en-IN" dirty="0" smtClean="0"/>
              <a:t>• Forward </a:t>
            </a:r>
            <a:r>
              <a:rPr lang="en-IN" dirty="0"/>
              <a:t>pointer of the last node points to the first node </a:t>
            </a:r>
            <a:r>
              <a:rPr lang="en-IN" dirty="0" smtClean="0"/>
              <a:t>and backward </a:t>
            </a:r>
            <a:r>
              <a:rPr lang="en-IN" dirty="0"/>
              <a:t>pointer of the first node points to the last node</a:t>
            </a:r>
          </a:p>
          <a:p>
            <a:pPr>
              <a:buFont typeface="Wingdings" panose="05000000000000000000" pitchFamily="2" charset="2"/>
              <a:buChar char="Ø"/>
            </a:pPr>
            <a:r>
              <a:rPr lang="en-IN" dirty="0" smtClean="0"/>
              <a:t>Header </a:t>
            </a:r>
            <a:r>
              <a:rPr lang="en-IN" dirty="0"/>
              <a:t>Linked List</a:t>
            </a:r>
          </a:p>
          <a:p>
            <a:pPr marL="0" indent="0">
              <a:buNone/>
            </a:pPr>
            <a:r>
              <a:rPr lang="en-IN" dirty="0" smtClean="0"/>
              <a:t>• Linked </a:t>
            </a:r>
            <a:r>
              <a:rPr lang="en-IN" dirty="0"/>
              <a:t>list contains a header node that contains </a:t>
            </a:r>
            <a:r>
              <a:rPr lang="en-IN" dirty="0" smtClean="0"/>
              <a:t>information regarding </a:t>
            </a:r>
            <a:r>
              <a:rPr lang="en-IN" dirty="0"/>
              <a:t>complete linked list.</a:t>
            </a:r>
          </a:p>
          <a:p>
            <a:pPr marL="0" indent="0">
              <a:buNone/>
            </a:pPr>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45</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3690784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smtClean="0"/>
              <a:t>Stack</a:t>
            </a:r>
          </a:p>
          <a:p>
            <a:pPr marL="0" indent="0" algn="just">
              <a:buNone/>
            </a:pPr>
            <a:r>
              <a:rPr lang="en-IN" dirty="0" smtClean="0"/>
              <a:t>A stack, also called last-in-first-out (LIFO) system, is a linear list in which insertions (push operation) and deletions (pop operations) can take place only at one end, called the</a:t>
            </a:r>
          </a:p>
          <a:p>
            <a:pPr marL="0" indent="0" algn="just">
              <a:buNone/>
            </a:pPr>
            <a:r>
              <a:rPr lang="en-IN" b="1" dirty="0" smtClean="0"/>
              <a:t>top of stack</a:t>
            </a:r>
            <a:endParaRPr lang="en-IN" dirty="0" smtClean="0"/>
          </a:p>
          <a:p>
            <a:pPr marL="0" indent="0" algn="just">
              <a:buNone/>
            </a:pPr>
            <a:r>
              <a:rPr lang="en-IN" dirty="0" smtClean="0"/>
              <a:t>. Similar to a pile of dishes</a:t>
            </a: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46</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3613041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b="1" dirty="0" smtClean="0"/>
              <a:t>Stack</a:t>
            </a:r>
          </a:p>
          <a:p>
            <a:pPr marL="0" indent="0" algn="just">
              <a:buNone/>
            </a:pPr>
            <a:r>
              <a:rPr lang="en-IN" sz="2800" dirty="0" smtClean="0"/>
              <a:t> – Bottom of stack indicated by a link member to </a:t>
            </a:r>
            <a:r>
              <a:rPr lang="en-IN" sz="2800" b="1" dirty="0" smtClean="0"/>
              <a:t>NULL.</a:t>
            </a:r>
            <a:endParaRPr lang="en-IN" sz="2800" dirty="0" smtClean="0"/>
          </a:p>
          <a:p>
            <a:pPr marL="0" indent="0" algn="just">
              <a:buNone/>
            </a:pPr>
            <a:r>
              <a:rPr lang="en-IN" sz="2800" dirty="0" smtClean="0"/>
              <a:t> – Constrained version of a linked list</a:t>
            </a:r>
          </a:p>
          <a:p>
            <a:pPr marL="0" indent="0" algn="just">
              <a:buNone/>
            </a:pPr>
            <a:r>
              <a:rPr lang="en-IN" sz="2800" dirty="0" smtClean="0"/>
              <a:t>•The two operations on stack are:</a:t>
            </a:r>
          </a:p>
          <a:p>
            <a:pPr marL="0" indent="0" algn="just">
              <a:buNone/>
            </a:pPr>
            <a:r>
              <a:rPr lang="en-IN" sz="2800" b="1" dirty="0" smtClean="0"/>
              <a:t> push- </a:t>
            </a:r>
            <a:r>
              <a:rPr lang="en-IN" sz="2800" dirty="0" smtClean="0"/>
              <a:t>Adds a new node to the top of the</a:t>
            </a:r>
          </a:p>
          <a:p>
            <a:pPr marL="0" indent="0" algn="just">
              <a:buNone/>
            </a:pPr>
            <a:r>
              <a:rPr lang="en-IN" sz="2800" dirty="0" smtClean="0"/>
              <a:t> stack </a:t>
            </a:r>
          </a:p>
          <a:p>
            <a:pPr marL="0" indent="0" algn="just">
              <a:buNone/>
            </a:pPr>
            <a:r>
              <a:rPr lang="en-IN" sz="2800" b="1" dirty="0" smtClean="0"/>
              <a:t> pop</a:t>
            </a:r>
            <a:r>
              <a:rPr lang="en-IN" sz="2800" dirty="0" smtClean="0"/>
              <a:t> – Removes a node from the top</a:t>
            </a:r>
          </a:p>
          <a:p>
            <a:pPr marL="0" indent="0" algn="just">
              <a:buNone/>
            </a:pPr>
            <a:r>
              <a:rPr lang="en-IN" sz="2800" dirty="0" smtClean="0"/>
              <a:t> – Stores the popped value</a:t>
            </a:r>
          </a:p>
          <a:p>
            <a:pPr marL="0" indent="0" algn="just">
              <a:buNone/>
            </a:pPr>
            <a:r>
              <a:rPr lang="en-IN" sz="2800" dirty="0" smtClean="0"/>
              <a:t> – Returns </a:t>
            </a:r>
            <a:r>
              <a:rPr lang="en-IN" sz="2800" b="1" dirty="0" smtClean="0"/>
              <a:t>true </a:t>
            </a:r>
            <a:r>
              <a:rPr lang="en-IN" sz="2800" dirty="0" smtClean="0"/>
              <a:t>if </a:t>
            </a:r>
            <a:r>
              <a:rPr lang="en-IN" sz="2800" b="1" dirty="0" smtClean="0"/>
              <a:t>pop </a:t>
            </a:r>
            <a:r>
              <a:rPr lang="en-IN" sz="2800" dirty="0" smtClean="0"/>
              <a:t>was successful</a:t>
            </a:r>
          </a:p>
          <a:p>
            <a:pPr marL="0" indent="0" algn="just">
              <a:buNone/>
            </a:pPr>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47</a:t>
            </a:fld>
            <a:endParaRPr lang="en-US">
              <a:solidFill>
                <a:srgbClr val="000000"/>
              </a:solidFill>
            </a:endParaRPr>
          </a:p>
        </p:txBody>
      </p:sp>
      <p:sp>
        <p:nvSpPr>
          <p:cNvPr id="6"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1615495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q"/>
            </a:pPr>
            <a:r>
              <a:rPr lang="en-IN" sz="2800" dirty="0" smtClean="0"/>
              <a:t>Queues</a:t>
            </a:r>
          </a:p>
          <a:p>
            <a:pPr marL="0" indent="0" algn="just">
              <a:buNone/>
            </a:pPr>
            <a:r>
              <a:rPr lang="en-IN" sz="2800" dirty="0" smtClean="0"/>
              <a:t>A </a:t>
            </a:r>
            <a:r>
              <a:rPr lang="en-IN" sz="2800" dirty="0"/>
              <a:t>queue, also called a First-in-First-out (FIFO) system, is </a:t>
            </a:r>
            <a:r>
              <a:rPr lang="en-IN" sz="2800" dirty="0" smtClean="0"/>
              <a:t>a linear </a:t>
            </a:r>
            <a:r>
              <a:rPr lang="en-IN" sz="2800" dirty="0"/>
              <a:t>list in which insertions can take place at one end of the list</a:t>
            </a:r>
            <a:r>
              <a:rPr lang="en-IN" sz="2800" dirty="0" smtClean="0"/>
              <a:t>, called </a:t>
            </a:r>
            <a:r>
              <a:rPr lang="en-IN" sz="2800" dirty="0"/>
              <a:t>the</a:t>
            </a:r>
          </a:p>
          <a:p>
            <a:pPr marL="0" indent="0" algn="just">
              <a:buNone/>
            </a:pPr>
            <a:r>
              <a:rPr lang="en-IN" sz="2800" b="1" dirty="0" smtClean="0"/>
              <a:t>Rear: </a:t>
            </a:r>
            <a:r>
              <a:rPr lang="en-IN" sz="2800" dirty="0" smtClean="0"/>
              <a:t>of </a:t>
            </a:r>
            <a:r>
              <a:rPr lang="en-IN" sz="2800" dirty="0"/>
              <a:t>the list and deletions can take place only from </a:t>
            </a:r>
            <a:r>
              <a:rPr lang="en-IN" sz="2800" dirty="0" smtClean="0"/>
              <a:t>other end </a:t>
            </a:r>
            <a:r>
              <a:rPr lang="en-IN" sz="2800" dirty="0"/>
              <a:t>, called the</a:t>
            </a:r>
          </a:p>
          <a:p>
            <a:pPr marL="0" indent="0" algn="just">
              <a:buNone/>
            </a:pPr>
            <a:r>
              <a:rPr lang="en-IN" sz="2800" b="1" dirty="0" smtClean="0"/>
              <a:t>Front: </a:t>
            </a:r>
            <a:r>
              <a:rPr lang="en-IN" sz="2800" dirty="0" smtClean="0"/>
              <a:t>of </a:t>
            </a:r>
            <a:r>
              <a:rPr lang="en-IN" sz="2800" dirty="0"/>
              <a:t>the list.</a:t>
            </a:r>
          </a:p>
          <a:p>
            <a:pPr marL="0" indent="0" algn="just">
              <a:buNone/>
            </a:pPr>
            <a:r>
              <a:rPr lang="en-IN" sz="2800" dirty="0" smtClean="0"/>
              <a:t>•Similar </a:t>
            </a:r>
            <a:r>
              <a:rPr lang="en-IN" sz="2800" dirty="0"/>
              <a:t>to a supermarket checkout line</a:t>
            </a:r>
          </a:p>
          <a:p>
            <a:pPr marL="0" indent="0" algn="just">
              <a:buNone/>
            </a:pPr>
            <a:r>
              <a:rPr lang="en-IN" sz="2800" dirty="0" smtClean="0"/>
              <a:t>•Insert </a:t>
            </a:r>
            <a:r>
              <a:rPr lang="en-IN" sz="2800" dirty="0"/>
              <a:t>and remove operations</a:t>
            </a:r>
          </a:p>
          <a:p>
            <a:pPr marL="0" indent="0" algn="just">
              <a:buNone/>
            </a:pPr>
            <a:r>
              <a:rPr lang="en-IN" sz="2800" dirty="0"/>
              <a:t/>
            </a:r>
            <a:br>
              <a:rPr lang="en-IN" sz="2800" dirty="0"/>
            </a:br>
            <a:endParaRPr lang="en-US" sz="2800" dirty="0"/>
          </a:p>
          <a:p>
            <a:pPr marL="0" indent="0" algn="just">
              <a:buNone/>
            </a:pPr>
            <a:endParaRPr lang="en-US" sz="2800"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48</a:t>
            </a:fld>
            <a:endParaRPr lang="en-US">
              <a:solidFill>
                <a:srgbClr val="000000"/>
              </a:solidFill>
            </a:endParaRPr>
          </a:p>
        </p:txBody>
      </p:sp>
      <p:sp>
        <p:nvSpPr>
          <p:cNvPr id="5" name="Rectangle 4"/>
          <p:cNvSpPr/>
          <p:nvPr/>
        </p:nvSpPr>
        <p:spPr>
          <a:xfrm>
            <a:off x="2286000" y="-1326148"/>
            <a:ext cx="4572000" cy="646331"/>
          </a:xfrm>
          <a:prstGeom prst="rect">
            <a:avLst/>
          </a:prstGeom>
        </p:spPr>
        <p:txBody>
          <a:bodyPr>
            <a:spAutoFit/>
          </a:bodyPr>
          <a:lstStyle/>
          <a:p>
            <a:r>
              <a:rPr lang="en-IN" dirty="0">
                <a:solidFill>
                  <a:srgbClr val="000000"/>
                </a:solidFill>
              </a:rPr>
              <a:t/>
            </a:r>
            <a:br>
              <a:rPr lang="en-IN" dirty="0">
                <a:solidFill>
                  <a:srgbClr val="000000"/>
                </a:solidFill>
              </a:rPr>
            </a:br>
            <a:endParaRPr lang="en-US" dirty="0">
              <a:solidFill>
                <a:srgbClr val="000000"/>
              </a:solidFill>
            </a:endParaRPr>
          </a:p>
        </p:txBody>
      </p:sp>
      <p:sp>
        <p:nvSpPr>
          <p:cNvPr id="7" name="Title 1"/>
          <p:cNvSpPr>
            <a:spLocks noGrp="1"/>
          </p:cNvSpPr>
          <p:nvPr>
            <p:ph type="title"/>
          </p:nvPr>
        </p:nvSpPr>
        <p:spPr>
          <a:xfrm>
            <a:off x="574675" y="304801"/>
            <a:ext cx="8001000" cy="1216025"/>
          </a:xfrm>
        </p:spPr>
        <p:txBody>
          <a:bodyPr/>
          <a:lstStyle/>
          <a:p>
            <a:r>
              <a:rPr lang="en-US" b="1" dirty="0" smtClean="0">
                <a:solidFill>
                  <a:srgbClr val="FF0000"/>
                </a:solidFill>
              </a:rPr>
              <a:t>Linear Data Structures</a:t>
            </a:r>
            <a:endParaRPr lang="en-US" b="1" dirty="0">
              <a:solidFill>
                <a:srgbClr val="FF0000"/>
              </a:solidFill>
            </a:endParaRPr>
          </a:p>
        </p:txBody>
      </p:sp>
    </p:spTree>
    <p:extLst>
      <p:ext uri="{BB962C8B-B14F-4D97-AF65-F5344CB8AC3E}">
        <p14:creationId xmlns:p14="http://schemas.microsoft.com/office/powerpoint/2010/main" val="573260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400" b="1" dirty="0" smtClean="0">
                <a:latin typeface="Arial" panose="020B0604020202020204" pitchFamily="34" charset="0"/>
                <a:cs typeface="Arial" panose="020B0604020202020204" pitchFamily="34" charset="0"/>
              </a:rPr>
              <a:t>Tree</a:t>
            </a:r>
          </a:p>
          <a:p>
            <a:pPr marL="0" indent="0" algn="just">
              <a:buNone/>
            </a:pPr>
            <a:r>
              <a:rPr lang="en-IN" sz="2400" dirty="0" smtClean="0">
                <a:latin typeface="Arial" panose="020B0604020202020204" pitchFamily="34" charset="0"/>
                <a:cs typeface="Arial" panose="020B0604020202020204" pitchFamily="34" charset="0"/>
              </a:rPr>
              <a:t>	A </a:t>
            </a:r>
            <a:r>
              <a:rPr lang="en-IN" sz="2400" dirty="0">
                <a:latin typeface="Arial" panose="020B0604020202020204" pitchFamily="34" charset="0"/>
                <a:cs typeface="Arial" panose="020B0604020202020204" pitchFamily="34" charset="0"/>
              </a:rPr>
              <a:t>tree is a non-linear data structure that represents </a:t>
            </a:r>
            <a:r>
              <a:rPr lang="en-IN" sz="2400" dirty="0" smtClean="0">
                <a:latin typeface="Arial" panose="020B0604020202020204" pitchFamily="34" charset="0"/>
                <a:cs typeface="Arial" panose="020B0604020202020204" pitchFamily="34" charset="0"/>
              </a:rPr>
              <a:t>	a hierarchical relationship </a:t>
            </a:r>
            <a:r>
              <a:rPr lang="en-IN" sz="2400" dirty="0">
                <a:latin typeface="Arial" panose="020B0604020202020204" pitchFamily="34" charset="0"/>
                <a:cs typeface="Arial" panose="020B0604020202020204" pitchFamily="34" charset="0"/>
              </a:rPr>
              <a:t>between various </a:t>
            </a:r>
            <a:r>
              <a:rPr lang="en-IN" sz="2400" dirty="0" smtClean="0">
                <a:latin typeface="Arial" panose="020B0604020202020204" pitchFamily="34" charset="0"/>
                <a:cs typeface="Arial" panose="020B0604020202020204" pitchFamily="34" charset="0"/>
              </a:rPr>
              <a:t>	elements</a:t>
            </a:r>
            <a:r>
              <a:rPr lang="en-IN" sz="2400" dirty="0">
                <a:latin typeface="Arial" panose="020B0604020202020204" pitchFamily="34" charset="0"/>
                <a:cs typeface="Arial" panose="020B0604020202020204" pitchFamily="34" charset="0"/>
              </a:rPr>
              <a:t>. The top node of a tree is </a:t>
            </a:r>
            <a:r>
              <a:rPr lang="en-IN" sz="2400" dirty="0" smtClean="0">
                <a:latin typeface="Arial" panose="020B0604020202020204" pitchFamily="34" charset="0"/>
                <a:cs typeface="Arial" panose="020B0604020202020204" pitchFamily="34" charset="0"/>
              </a:rPr>
              <a:t>called the </a:t>
            </a:r>
            <a:r>
              <a:rPr lang="en-IN" sz="2400" b="1" dirty="0" smtClean="0">
                <a:latin typeface="Arial" panose="020B0604020202020204" pitchFamily="34" charset="0"/>
                <a:cs typeface="Arial" panose="020B0604020202020204" pitchFamily="34" charset="0"/>
              </a:rPr>
              <a:t>root 	node </a:t>
            </a:r>
            <a:r>
              <a:rPr lang="en-IN" sz="2400" dirty="0" smtClean="0">
                <a:latin typeface="Arial" panose="020B0604020202020204" pitchFamily="34" charset="0"/>
                <a:cs typeface="Arial" panose="020B0604020202020204" pitchFamily="34" charset="0"/>
              </a:rPr>
              <a:t>and </a:t>
            </a:r>
            <a:r>
              <a:rPr lang="en-IN" sz="2400" dirty="0">
                <a:latin typeface="Arial" panose="020B0604020202020204" pitchFamily="34" charset="0"/>
                <a:cs typeface="Arial" panose="020B0604020202020204" pitchFamily="34" charset="0"/>
              </a:rPr>
              <a:t>each subsequent node is called the child </a:t>
            </a:r>
            <a:r>
              <a:rPr lang="en-IN" sz="2400" dirty="0" smtClean="0">
                <a:latin typeface="Arial" panose="020B0604020202020204" pitchFamily="34" charset="0"/>
                <a:cs typeface="Arial" panose="020B0604020202020204" pitchFamily="34" charset="0"/>
              </a:rPr>
              <a:t>	node</a:t>
            </a:r>
            <a:r>
              <a:rPr lang="en-IN" sz="2400" dirty="0">
                <a:latin typeface="Arial" panose="020B0604020202020204" pitchFamily="34" charset="0"/>
                <a:cs typeface="Arial" panose="020B0604020202020204" pitchFamily="34" charset="0"/>
              </a:rPr>
              <a:t> of </a:t>
            </a:r>
            <a:r>
              <a:rPr lang="en-IN" sz="2400" dirty="0" smtClean="0">
                <a:latin typeface="Arial" panose="020B0604020202020204" pitchFamily="34" charset="0"/>
                <a:cs typeface="Arial" panose="020B0604020202020204" pitchFamily="34" charset="0"/>
              </a:rPr>
              <a:t>the root</a:t>
            </a:r>
            <a:r>
              <a:rPr lang="en-IN" sz="2400" dirty="0">
                <a:latin typeface="Arial" panose="020B0604020202020204" pitchFamily="34" charset="0"/>
                <a:cs typeface="Arial" panose="020B0604020202020204" pitchFamily="34" charset="0"/>
              </a:rPr>
              <a:t>. Each node can have one or more </a:t>
            </a:r>
            <a:r>
              <a:rPr lang="en-IN" sz="2400" dirty="0" smtClean="0">
                <a:latin typeface="Arial" panose="020B0604020202020204" pitchFamily="34" charset="0"/>
                <a:cs typeface="Arial" panose="020B0604020202020204" pitchFamily="34" charset="0"/>
              </a:rPr>
              <a:t>	than </a:t>
            </a:r>
            <a:r>
              <a:rPr lang="en-IN" sz="2400" dirty="0">
                <a:latin typeface="Arial" panose="020B0604020202020204" pitchFamily="34" charset="0"/>
                <a:cs typeface="Arial" panose="020B0604020202020204" pitchFamily="34" charset="0"/>
              </a:rPr>
              <a:t>one child nodes. A </a:t>
            </a:r>
            <a:r>
              <a:rPr lang="en-IN" sz="2400" dirty="0" smtClean="0">
                <a:latin typeface="Arial" panose="020B0604020202020204" pitchFamily="34" charset="0"/>
                <a:cs typeface="Arial" panose="020B0604020202020204" pitchFamily="34" charset="0"/>
              </a:rPr>
              <a:t>tree that </a:t>
            </a:r>
            <a:r>
              <a:rPr lang="en-IN" sz="2400" dirty="0">
                <a:latin typeface="Arial" panose="020B0604020202020204" pitchFamily="34" charset="0"/>
                <a:cs typeface="Arial" panose="020B0604020202020204" pitchFamily="34" charset="0"/>
              </a:rPr>
              <a:t>can have any </a:t>
            </a:r>
            <a:r>
              <a:rPr lang="en-IN" sz="2400" dirty="0" smtClean="0">
                <a:latin typeface="Arial" panose="020B0604020202020204" pitchFamily="34" charset="0"/>
                <a:cs typeface="Arial" panose="020B0604020202020204" pitchFamily="34" charset="0"/>
              </a:rPr>
              <a:t>	number </a:t>
            </a:r>
            <a:r>
              <a:rPr lang="en-IN" sz="2400" dirty="0">
                <a:latin typeface="Arial" panose="020B0604020202020204" pitchFamily="34" charset="0"/>
                <a:cs typeface="Arial" panose="020B0604020202020204" pitchFamily="34" charset="0"/>
              </a:rPr>
              <a:t>of child nodes is called a general tree. </a:t>
            </a:r>
            <a:r>
              <a:rPr lang="en-IN" sz="2400" dirty="0" smtClean="0">
                <a:latin typeface="Arial" panose="020B0604020202020204" pitchFamily="34" charset="0"/>
                <a:cs typeface="Arial" panose="020B0604020202020204" pitchFamily="34" charset="0"/>
              </a:rPr>
              <a:t>	If</a:t>
            </a:r>
            <a:r>
              <a:rPr lang="en-IN" sz="2400" dirty="0">
                <a:latin typeface="Arial" panose="020B0604020202020204" pitchFamily="34" charset="0"/>
                <a:cs typeface="Arial" panose="020B0604020202020204" pitchFamily="34" charset="0"/>
              </a:rPr>
              <a:t> there is an maximum number N of successors for </a:t>
            </a:r>
            <a:r>
              <a:rPr lang="en-IN" sz="2400" dirty="0" smtClean="0">
                <a:latin typeface="Arial" panose="020B0604020202020204" pitchFamily="34" charset="0"/>
                <a:cs typeface="Arial" panose="020B0604020202020204" pitchFamily="34" charset="0"/>
              </a:rPr>
              <a:t>	a </a:t>
            </a:r>
            <a:r>
              <a:rPr lang="en-IN" sz="2400" dirty="0">
                <a:latin typeface="Arial" panose="020B0604020202020204" pitchFamily="34" charset="0"/>
                <a:cs typeface="Arial" panose="020B0604020202020204" pitchFamily="34" charset="0"/>
              </a:rPr>
              <a:t>node in a tree, </a:t>
            </a:r>
            <a:r>
              <a:rPr lang="en-IN" sz="2400" dirty="0" smtClean="0">
                <a:latin typeface="Arial" panose="020B0604020202020204" pitchFamily="34" charset="0"/>
                <a:cs typeface="Arial" panose="020B0604020202020204" pitchFamily="34" charset="0"/>
              </a:rPr>
              <a:t>then the </a:t>
            </a:r>
            <a:r>
              <a:rPr lang="en-IN" sz="2400" dirty="0">
                <a:latin typeface="Arial" panose="020B0604020202020204" pitchFamily="34" charset="0"/>
                <a:cs typeface="Arial" panose="020B0604020202020204" pitchFamily="34" charset="0"/>
              </a:rPr>
              <a:t>tree is called an N-</a:t>
            </a:r>
            <a:r>
              <a:rPr lang="en-IN" sz="2400" dirty="0" err="1">
                <a:latin typeface="Arial" panose="020B0604020202020204" pitchFamily="34" charset="0"/>
                <a:cs typeface="Arial" panose="020B0604020202020204" pitchFamily="34" charset="0"/>
              </a:rPr>
              <a:t>ary</a:t>
            </a: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tree</a:t>
            </a:r>
            <a:r>
              <a:rPr lang="en-IN" sz="2400" dirty="0">
                <a:latin typeface="Arial" panose="020B0604020202020204" pitchFamily="34" charset="0"/>
                <a:cs typeface="Arial" panose="020B0604020202020204" pitchFamily="34" charset="0"/>
              </a:rPr>
              <a:t>. In particular a binary (2-ary) tree is </a:t>
            </a:r>
            <a:r>
              <a:rPr lang="en-IN" sz="2400" dirty="0" smtClean="0">
                <a:latin typeface="Arial" panose="020B0604020202020204" pitchFamily="34" charset="0"/>
                <a:cs typeface="Arial" panose="020B0604020202020204" pitchFamily="34" charset="0"/>
              </a:rPr>
              <a:t>a tree </a:t>
            </a:r>
            <a:r>
              <a:rPr lang="en-IN" sz="2400" dirty="0">
                <a:latin typeface="Arial" panose="020B0604020202020204" pitchFamily="34" charset="0"/>
                <a:cs typeface="Arial" panose="020B0604020202020204" pitchFamily="34" charset="0"/>
              </a:rPr>
              <a:t>in </a:t>
            </a:r>
            <a:r>
              <a:rPr lang="en-IN" sz="2400" dirty="0" smtClean="0">
                <a:latin typeface="Arial" panose="020B0604020202020204" pitchFamily="34" charset="0"/>
                <a:cs typeface="Arial" panose="020B0604020202020204" pitchFamily="34" charset="0"/>
              </a:rPr>
              <a:t>	which </a:t>
            </a:r>
            <a:r>
              <a:rPr lang="en-IN" sz="2400" dirty="0">
                <a:latin typeface="Arial" panose="020B0604020202020204" pitchFamily="34" charset="0"/>
                <a:cs typeface="Arial" panose="020B0604020202020204" pitchFamily="34" charset="0"/>
              </a:rPr>
              <a:t>each node has either 0, 1, or 2 successors.</a:t>
            </a:r>
          </a:p>
          <a:p>
            <a:pPr algn="just"/>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49</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87936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a:t>
            </a:fld>
            <a:endParaRPr lang="en-US">
              <a:solidFill>
                <a:srgbClr val="000000"/>
              </a:solidFill>
            </a:endParaRPr>
          </a:p>
        </p:txBody>
      </p:sp>
      <p:grpSp>
        <p:nvGrpSpPr>
          <p:cNvPr id="67" name="Group 66"/>
          <p:cNvGrpSpPr/>
          <p:nvPr/>
        </p:nvGrpSpPr>
        <p:grpSpPr>
          <a:xfrm>
            <a:off x="838200" y="2057400"/>
            <a:ext cx="7772400" cy="2786881"/>
            <a:chOff x="838200" y="2667000"/>
            <a:chExt cx="7772400" cy="2786881"/>
          </a:xfrm>
        </p:grpSpPr>
        <p:cxnSp>
          <p:nvCxnSpPr>
            <p:cNvPr id="10" name="Straight Connector 9"/>
            <p:cNvCxnSpPr/>
            <p:nvPr/>
          </p:nvCxnSpPr>
          <p:spPr bwMode="auto">
            <a:xfrm>
              <a:off x="1752600" y="2743200"/>
              <a:ext cx="0" cy="1219200"/>
            </a:xfrm>
            <a:prstGeom prst="line">
              <a:avLst/>
            </a:prstGeom>
            <a:solidFill>
              <a:schemeClr val="accent1"/>
            </a:soli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3200400" y="2743200"/>
              <a:ext cx="0" cy="1219200"/>
            </a:xfrm>
            <a:prstGeom prst="line">
              <a:avLst/>
            </a:prstGeom>
            <a:solidFill>
              <a:schemeClr val="accent1"/>
            </a:soli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4572000" y="2743200"/>
              <a:ext cx="0" cy="1219200"/>
            </a:xfrm>
            <a:prstGeom prst="line">
              <a:avLst/>
            </a:prstGeom>
            <a:solidFill>
              <a:schemeClr val="accent1"/>
            </a:soli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6400800" y="2667000"/>
              <a:ext cx="0" cy="1219200"/>
            </a:xfrm>
            <a:prstGeom prst="line">
              <a:avLst/>
            </a:prstGeom>
            <a:solidFill>
              <a:schemeClr val="accent1"/>
            </a:soli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7848600" y="2667000"/>
              <a:ext cx="0" cy="1219200"/>
            </a:xfrm>
            <a:prstGeom prst="line">
              <a:avLst/>
            </a:prstGeom>
            <a:solidFill>
              <a:schemeClr val="accent1"/>
            </a:solidFill>
            <a:ln w="349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1905000" y="3068851"/>
              <a:ext cx="1219200" cy="415498"/>
            </a:xfrm>
            <a:prstGeom prst="rect">
              <a:avLst/>
            </a:prstGeom>
            <a:noFill/>
          </p:spPr>
          <p:txBody>
            <a:bodyPr wrap="square" rtlCol="0">
              <a:spAutoFit/>
            </a:bodyPr>
            <a:lstStyle/>
            <a:p>
              <a:r>
                <a:rPr lang="en-US" sz="1050" b="1" dirty="0" smtClean="0"/>
                <a:t>Requirement Analysis</a:t>
              </a:r>
              <a:endParaRPr lang="en-US" sz="1050" b="1" dirty="0"/>
            </a:p>
          </p:txBody>
        </p:sp>
        <p:sp>
          <p:nvSpPr>
            <p:cNvPr id="16" name="TextBox 15"/>
            <p:cNvSpPr txBox="1"/>
            <p:nvPr/>
          </p:nvSpPr>
          <p:spPr>
            <a:xfrm>
              <a:off x="3429000" y="3098884"/>
              <a:ext cx="838200" cy="253916"/>
            </a:xfrm>
            <a:prstGeom prst="rect">
              <a:avLst/>
            </a:prstGeom>
            <a:noFill/>
          </p:spPr>
          <p:txBody>
            <a:bodyPr wrap="square" rtlCol="0">
              <a:spAutoFit/>
            </a:bodyPr>
            <a:lstStyle/>
            <a:p>
              <a:r>
                <a:rPr lang="en-US" sz="1050" b="1" dirty="0" smtClean="0"/>
                <a:t>Design</a:t>
              </a:r>
              <a:endParaRPr lang="en-US" sz="1050" b="1" dirty="0"/>
            </a:p>
          </p:txBody>
        </p:sp>
        <p:sp>
          <p:nvSpPr>
            <p:cNvPr id="17" name="TextBox 16"/>
            <p:cNvSpPr txBox="1"/>
            <p:nvPr/>
          </p:nvSpPr>
          <p:spPr>
            <a:xfrm>
              <a:off x="4800600" y="3098884"/>
              <a:ext cx="1447800" cy="253916"/>
            </a:xfrm>
            <a:prstGeom prst="rect">
              <a:avLst/>
            </a:prstGeom>
            <a:noFill/>
          </p:spPr>
          <p:txBody>
            <a:bodyPr wrap="square" rtlCol="0">
              <a:spAutoFit/>
            </a:bodyPr>
            <a:lstStyle/>
            <a:p>
              <a:r>
                <a:rPr lang="en-US" sz="1050" b="1" dirty="0" smtClean="0"/>
                <a:t>Implementation</a:t>
              </a:r>
              <a:endParaRPr lang="en-US" sz="1050" b="1" dirty="0"/>
            </a:p>
          </p:txBody>
        </p:sp>
        <p:sp>
          <p:nvSpPr>
            <p:cNvPr id="18" name="TextBox 17"/>
            <p:cNvSpPr txBox="1"/>
            <p:nvPr/>
          </p:nvSpPr>
          <p:spPr>
            <a:xfrm>
              <a:off x="6562344" y="3149642"/>
              <a:ext cx="1219200" cy="253916"/>
            </a:xfrm>
            <a:prstGeom prst="rect">
              <a:avLst/>
            </a:prstGeom>
            <a:noFill/>
          </p:spPr>
          <p:txBody>
            <a:bodyPr wrap="square" rtlCol="0">
              <a:spAutoFit/>
            </a:bodyPr>
            <a:lstStyle/>
            <a:p>
              <a:r>
                <a:rPr lang="en-US" sz="1050" b="1" dirty="0" smtClean="0"/>
                <a:t>Maintenance</a:t>
              </a:r>
              <a:endParaRPr lang="en-US" sz="1050" b="1" dirty="0"/>
            </a:p>
          </p:txBody>
        </p:sp>
        <p:sp>
          <p:nvSpPr>
            <p:cNvPr id="19" name="Curved Up Arrow 18"/>
            <p:cNvSpPr/>
            <p:nvPr/>
          </p:nvSpPr>
          <p:spPr bwMode="auto">
            <a:xfrm>
              <a:off x="1144524" y="3951732"/>
              <a:ext cx="1216152" cy="731520"/>
            </a:xfrm>
            <a:prstGeom prst="curved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20" name="Curved Up Arrow 19"/>
            <p:cNvSpPr/>
            <p:nvPr/>
          </p:nvSpPr>
          <p:spPr bwMode="auto">
            <a:xfrm>
              <a:off x="2743200" y="3962400"/>
              <a:ext cx="1216152" cy="731520"/>
            </a:xfrm>
            <a:prstGeom prst="curved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21" name="Curved Up Arrow 20"/>
            <p:cNvSpPr/>
            <p:nvPr/>
          </p:nvSpPr>
          <p:spPr bwMode="auto">
            <a:xfrm>
              <a:off x="4236720" y="3962400"/>
              <a:ext cx="1216152" cy="731520"/>
            </a:xfrm>
            <a:prstGeom prst="curved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22" name="Curved Up Arrow 21"/>
            <p:cNvSpPr/>
            <p:nvPr/>
          </p:nvSpPr>
          <p:spPr bwMode="auto">
            <a:xfrm>
              <a:off x="5867400" y="3924300"/>
              <a:ext cx="1216152" cy="731520"/>
            </a:xfrm>
            <a:prstGeom prst="curved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23" name="TextBox 22"/>
            <p:cNvSpPr txBox="1"/>
            <p:nvPr/>
          </p:nvSpPr>
          <p:spPr>
            <a:xfrm>
              <a:off x="1141476" y="4876800"/>
              <a:ext cx="1219200" cy="577081"/>
            </a:xfrm>
            <a:prstGeom prst="rect">
              <a:avLst/>
            </a:prstGeom>
            <a:noFill/>
          </p:spPr>
          <p:txBody>
            <a:bodyPr wrap="square" rtlCol="0">
              <a:spAutoFit/>
            </a:bodyPr>
            <a:lstStyle/>
            <a:p>
              <a:pPr algn="ctr"/>
              <a:r>
                <a:rPr lang="en-US" sz="1050" b="1" dirty="0" smtClean="0"/>
                <a:t>Users requirement document</a:t>
              </a:r>
              <a:endParaRPr lang="en-US" sz="1050" b="1" dirty="0"/>
            </a:p>
          </p:txBody>
        </p:sp>
        <p:sp>
          <p:nvSpPr>
            <p:cNvPr id="24" name="TextBox 23"/>
            <p:cNvSpPr txBox="1"/>
            <p:nvPr/>
          </p:nvSpPr>
          <p:spPr>
            <a:xfrm>
              <a:off x="2743200" y="4861560"/>
              <a:ext cx="1219200" cy="577081"/>
            </a:xfrm>
            <a:prstGeom prst="rect">
              <a:avLst/>
            </a:prstGeom>
            <a:noFill/>
          </p:spPr>
          <p:txBody>
            <a:bodyPr wrap="square" rtlCol="0">
              <a:spAutoFit/>
            </a:bodyPr>
            <a:lstStyle/>
            <a:p>
              <a:pPr algn="ctr"/>
              <a:r>
                <a:rPr lang="en-US" sz="1050" b="1" dirty="0" smtClean="0"/>
                <a:t>Specification of requirements</a:t>
              </a:r>
              <a:endParaRPr lang="en-US" sz="1050" b="1" dirty="0"/>
            </a:p>
          </p:txBody>
        </p:sp>
        <p:sp>
          <p:nvSpPr>
            <p:cNvPr id="25" name="TextBox 24"/>
            <p:cNvSpPr txBox="1"/>
            <p:nvPr/>
          </p:nvSpPr>
          <p:spPr>
            <a:xfrm>
              <a:off x="4267200" y="4876800"/>
              <a:ext cx="1219200" cy="415498"/>
            </a:xfrm>
            <a:prstGeom prst="rect">
              <a:avLst/>
            </a:prstGeom>
            <a:noFill/>
          </p:spPr>
          <p:txBody>
            <a:bodyPr wrap="square" rtlCol="0">
              <a:spAutoFit/>
            </a:bodyPr>
            <a:lstStyle/>
            <a:p>
              <a:pPr algn="ctr"/>
              <a:r>
                <a:rPr lang="en-US" sz="1050" b="1" dirty="0" smtClean="0"/>
                <a:t>Design Document</a:t>
              </a:r>
              <a:endParaRPr lang="en-US" sz="1050" b="1" dirty="0"/>
            </a:p>
          </p:txBody>
        </p:sp>
        <p:sp>
          <p:nvSpPr>
            <p:cNvPr id="26" name="TextBox 25"/>
            <p:cNvSpPr txBox="1"/>
            <p:nvPr/>
          </p:nvSpPr>
          <p:spPr>
            <a:xfrm>
              <a:off x="5952744" y="4942351"/>
              <a:ext cx="1219200" cy="415498"/>
            </a:xfrm>
            <a:prstGeom prst="rect">
              <a:avLst/>
            </a:prstGeom>
            <a:noFill/>
          </p:spPr>
          <p:txBody>
            <a:bodyPr wrap="square" rtlCol="0">
              <a:spAutoFit/>
            </a:bodyPr>
            <a:lstStyle/>
            <a:p>
              <a:pPr algn="ctr"/>
              <a:r>
                <a:rPr lang="en-US" sz="1050" b="1" dirty="0" smtClean="0"/>
                <a:t>Program Document</a:t>
              </a:r>
              <a:endParaRPr lang="en-US" sz="1050" b="1" dirty="0"/>
            </a:p>
          </p:txBody>
        </p:sp>
        <p:cxnSp>
          <p:nvCxnSpPr>
            <p:cNvPr id="28" name="Straight Arrow Connector 27"/>
            <p:cNvCxnSpPr/>
            <p:nvPr/>
          </p:nvCxnSpPr>
          <p:spPr bwMode="auto">
            <a:xfrm flipV="1">
              <a:off x="838200" y="3886200"/>
              <a:ext cx="7772400" cy="76200"/>
            </a:xfrm>
            <a:prstGeom prst="straightConnector1">
              <a:avLst/>
            </a:prstGeom>
            <a:solidFill>
              <a:schemeClr val="accent1"/>
            </a:solidFill>
            <a:ln w="349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8" name="Title 1"/>
          <p:cNvSpPr>
            <a:spLocks noGrp="1"/>
          </p:cNvSpPr>
          <p:nvPr>
            <p:ph type="title"/>
          </p:nvPr>
        </p:nvSpPr>
        <p:spPr>
          <a:xfrm>
            <a:off x="574675" y="304801"/>
            <a:ext cx="8001000" cy="1216025"/>
          </a:xfrm>
        </p:spPr>
        <p:txBody>
          <a:bodyPr/>
          <a:lstStyle/>
          <a:p>
            <a:r>
              <a:rPr lang="en-US" sz="4000" b="1" dirty="0" smtClean="0">
                <a:solidFill>
                  <a:srgbClr val="FF0000"/>
                </a:solidFill>
                <a:latin typeface="Arial" panose="020B0604020202020204" pitchFamily="34" charset="0"/>
                <a:cs typeface="Arial" panose="020B0604020202020204" pitchFamily="34" charset="0"/>
              </a:rPr>
              <a:t>System Development Life Cycle</a:t>
            </a:r>
            <a:endParaRPr lang="en-US"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0489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Ø"/>
            </a:pPr>
            <a:r>
              <a:rPr lang="en-IN" sz="2400" b="1" dirty="0" smtClean="0">
                <a:latin typeface="Arial" panose="020B0604020202020204" pitchFamily="34" charset="0"/>
                <a:cs typeface="Arial" panose="020B0604020202020204" pitchFamily="34" charset="0"/>
              </a:rPr>
              <a:t>Binary </a:t>
            </a:r>
            <a:r>
              <a:rPr lang="en-IN" sz="2400" b="1" dirty="0">
                <a:latin typeface="Arial" panose="020B0604020202020204" pitchFamily="34" charset="0"/>
                <a:cs typeface="Arial" panose="020B0604020202020204" pitchFamily="34" charset="0"/>
              </a:rPr>
              <a:t>trees</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Binary </a:t>
            </a:r>
            <a:r>
              <a:rPr lang="en-IN" sz="2400" dirty="0">
                <a:latin typeface="Arial" panose="020B0604020202020204" pitchFamily="34" charset="0"/>
                <a:cs typeface="Arial" panose="020B0604020202020204" pitchFamily="34" charset="0"/>
              </a:rPr>
              <a:t>tree can be empty without any node whereas </a:t>
            </a:r>
            <a:r>
              <a:rPr lang="en-IN" sz="2400" dirty="0" smtClean="0">
                <a:latin typeface="Arial" panose="020B0604020202020204" pitchFamily="34" charset="0"/>
                <a:cs typeface="Arial" panose="020B0604020202020204" pitchFamily="34" charset="0"/>
              </a:rPr>
              <a:t>a</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general </a:t>
            </a:r>
            <a:r>
              <a:rPr lang="en-IN" sz="2400" dirty="0" smtClean="0">
                <a:latin typeface="Arial" panose="020B0604020202020204" pitchFamily="34" charset="0"/>
                <a:cs typeface="Arial" panose="020B0604020202020204" pitchFamily="34" charset="0"/>
              </a:rPr>
              <a:t>tree cannot </a:t>
            </a:r>
            <a:r>
              <a:rPr lang="en-IN" sz="2400" dirty="0">
                <a:latin typeface="Arial" panose="020B0604020202020204" pitchFamily="34" charset="0"/>
                <a:cs typeface="Arial" panose="020B0604020202020204" pitchFamily="34" charset="0"/>
              </a:rPr>
              <a:t>be empty.</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All </a:t>
            </a:r>
            <a:r>
              <a:rPr lang="en-IN" sz="2400" dirty="0">
                <a:latin typeface="Arial" panose="020B0604020202020204" pitchFamily="34" charset="0"/>
                <a:cs typeface="Arial" panose="020B0604020202020204" pitchFamily="34" charset="0"/>
              </a:rPr>
              <a:t>nodes contain two </a:t>
            </a:r>
            <a:r>
              <a:rPr lang="en-IN" sz="2400" dirty="0" smtClean="0">
                <a:latin typeface="Arial" panose="020B0604020202020204" pitchFamily="34" charset="0"/>
                <a:cs typeface="Arial" panose="020B0604020202020204" pitchFamily="34" charset="0"/>
              </a:rPr>
              <a:t>links</a:t>
            </a:r>
          </a:p>
          <a:p>
            <a:pPr marL="0" indent="0" algn="just">
              <a:buNone/>
            </a:pPr>
            <a:r>
              <a:rPr lang="en-IN" sz="2400" dirty="0" smtClean="0">
                <a:latin typeface="Arial" panose="020B0604020202020204" pitchFamily="34" charset="0"/>
                <a:cs typeface="Arial" panose="020B0604020202020204" pitchFamily="34" charset="0"/>
              </a:rPr>
              <a:t> - None</a:t>
            </a:r>
            <a:r>
              <a:rPr lang="en-IN" sz="2400" dirty="0">
                <a:latin typeface="Arial" panose="020B0604020202020204" pitchFamily="34" charset="0"/>
                <a:cs typeface="Arial" panose="020B0604020202020204" pitchFamily="34" charset="0"/>
              </a:rPr>
              <a:t>, one, or both of which may be NULL</a:t>
            </a:r>
          </a:p>
          <a:p>
            <a:pPr marL="0" indent="0" algn="just">
              <a:buNone/>
            </a:pPr>
            <a:r>
              <a:rPr lang="en-IN" sz="2400" dirty="0">
                <a:latin typeface="Arial" panose="020B0604020202020204" pitchFamily="34" charset="0"/>
                <a:cs typeface="Arial" panose="020B0604020202020204" pitchFamily="34" charset="0"/>
              </a:rPr>
              <a:t> </a:t>
            </a:r>
            <a:r>
              <a:rPr lang="en-IN" sz="2400" dirty="0" smtClean="0">
                <a:latin typeface="Arial" panose="020B0604020202020204" pitchFamily="34" charset="0"/>
                <a:cs typeface="Arial" panose="020B0604020202020204" pitchFamily="34" charset="0"/>
              </a:rPr>
              <a:t>– The </a:t>
            </a:r>
            <a:r>
              <a:rPr lang="en-IN" sz="2400" dirty="0">
                <a:latin typeface="Arial" panose="020B0604020202020204" pitchFamily="34" charset="0"/>
                <a:cs typeface="Arial" panose="020B0604020202020204" pitchFamily="34" charset="0"/>
              </a:rPr>
              <a:t>root node is the first node in a tree.</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Each </a:t>
            </a:r>
            <a:r>
              <a:rPr lang="en-IN" sz="2400" dirty="0">
                <a:latin typeface="Arial" panose="020B0604020202020204" pitchFamily="34" charset="0"/>
                <a:cs typeface="Arial" panose="020B0604020202020204" pitchFamily="34" charset="0"/>
              </a:rPr>
              <a:t>link in the root node refers to a child</a:t>
            </a:r>
          </a:p>
          <a:p>
            <a:pPr marL="0" indent="0" algn="just">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A </a:t>
            </a:r>
            <a:r>
              <a:rPr lang="en-IN" sz="2400" dirty="0">
                <a:latin typeface="Arial" panose="020B0604020202020204" pitchFamily="34" charset="0"/>
                <a:cs typeface="Arial" panose="020B0604020202020204" pitchFamily="34" charset="0"/>
              </a:rPr>
              <a:t>node with no children is called a leaf node</a:t>
            </a:r>
          </a:p>
          <a:p>
            <a:pPr marL="0" indent="0" algn="just">
              <a:buNone/>
            </a:pPr>
            <a:endParaRPr lang="en-IN" sz="2400" b="1" dirty="0" smtClean="0">
              <a:latin typeface="Arial" panose="020B0604020202020204" pitchFamily="34" charset="0"/>
              <a:cs typeface="Arial" panose="020B0604020202020204" pitchFamily="34" charset="0"/>
            </a:endParaRPr>
          </a:p>
          <a:p>
            <a:pPr marL="0" indent="0" algn="just">
              <a:buNone/>
            </a:pPr>
            <a:r>
              <a:rPr lang="en-IN"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50</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15331632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Ø"/>
            </a:pPr>
            <a:r>
              <a:rPr lang="en-IN" sz="2400" b="1" dirty="0">
                <a:latin typeface="Arial" panose="020B0604020202020204" pitchFamily="34" charset="0"/>
                <a:cs typeface="Arial" panose="020B0604020202020204" pitchFamily="34" charset="0"/>
              </a:rPr>
              <a:t>Binary search tree</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A </a:t>
            </a:r>
            <a:r>
              <a:rPr lang="en-IN" sz="2400" dirty="0">
                <a:latin typeface="Arial" panose="020B0604020202020204" pitchFamily="34" charset="0"/>
                <a:cs typeface="Arial" panose="020B0604020202020204" pitchFamily="34" charset="0"/>
              </a:rPr>
              <a:t>type of binary </a:t>
            </a:r>
            <a:r>
              <a:rPr lang="en-IN" sz="2400" dirty="0" smtClean="0">
                <a:latin typeface="Arial" panose="020B0604020202020204" pitchFamily="34" charset="0"/>
                <a:cs typeface="Arial" panose="020B0604020202020204" pitchFamily="34" charset="0"/>
              </a:rPr>
              <a:t>tree</a:t>
            </a: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Values </a:t>
            </a:r>
            <a:r>
              <a:rPr lang="en-IN" sz="2400" dirty="0">
                <a:latin typeface="Arial" panose="020B0604020202020204" pitchFamily="34" charset="0"/>
                <a:cs typeface="Arial" panose="020B0604020202020204" pitchFamily="34" charset="0"/>
              </a:rPr>
              <a:t>in left subtree less than parent</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Values </a:t>
            </a:r>
            <a:r>
              <a:rPr lang="en-IN" sz="2400" dirty="0">
                <a:latin typeface="Arial" panose="020B0604020202020204" pitchFamily="34" charset="0"/>
                <a:cs typeface="Arial" panose="020B0604020202020204" pitchFamily="34" charset="0"/>
              </a:rPr>
              <a:t>in right subtree greater than parent</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Facilitates </a:t>
            </a:r>
            <a:r>
              <a:rPr lang="en-IN" sz="2400" dirty="0">
                <a:latin typeface="Arial" panose="020B0604020202020204" pitchFamily="34" charset="0"/>
                <a:cs typeface="Arial" panose="020B0604020202020204" pitchFamily="34" charset="0"/>
              </a:rPr>
              <a:t>duplicate elimination</a:t>
            </a:r>
          </a:p>
          <a:p>
            <a:pPr marL="0" indent="0">
              <a:buNone/>
            </a:pPr>
            <a:r>
              <a:rPr lang="en-IN" sz="2400" dirty="0">
                <a:latin typeface="Arial" panose="020B0604020202020204" pitchFamily="34" charset="0"/>
                <a:cs typeface="Arial" panose="020B0604020202020204" pitchFamily="34" charset="0"/>
              </a:rPr>
              <a:t> – </a:t>
            </a:r>
            <a:r>
              <a:rPr lang="en-IN" sz="2400" dirty="0" smtClean="0">
                <a:latin typeface="Arial" panose="020B0604020202020204" pitchFamily="34" charset="0"/>
                <a:cs typeface="Arial" panose="020B0604020202020204" pitchFamily="34" charset="0"/>
              </a:rPr>
              <a:t>Fast</a:t>
            </a:r>
            <a:r>
              <a:rPr lang="en-IN" sz="2400" dirty="0">
                <a:latin typeface="Arial" panose="020B0604020202020204" pitchFamily="34" charset="0"/>
                <a:cs typeface="Arial" panose="020B0604020202020204" pitchFamily="34" charset="0"/>
              </a:rPr>
              <a:t> searches, maximum of log n comparisons</a:t>
            </a:r>
          </a:p>
          <a:p>
            <a:pPr marL="0" indent="0" algn="just">
              <a:buNone/>
            </a:pP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51</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19570677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b="1" dirty="0" smtClean="0">
                <a:latin typeface="Arial" panose="020B0604020202020204" pitchFamily="34" charset="0"/>
                <a:cs typeface="Arial" panose="020B0604020202020204" pitchFamily="34" charset="0"/>
              </a:rPr>
              <a:t>Graph</a:t>
            </a:r>
          </a:p>
          <a:p>
            <a:pPr marL="0" indent="0" algn="just">
              <a:buNone/>
            </a:pPr>
            <a:r>
              <a:rPr lang="en-IN" sz="2800" dirty="0" smtClean="0"/>
              <a:t>A </a:t>
            </a:r>
            <a:r>
              <a:rPr lang="en-IN" sz="2800" dirty="0"/>
              <a:t>graph, G , is an ordered set (V,E) where V represent set of elements called nodes or vertices in graph terminology and </a:t>
            </a:r>
            <a:r>
              <a:rPr lang="en-IN" sz="2800" dirty="0" smtClean="0"/>
              <a:t>E represent </a:t>
            </a:r>
            <a:r>
              <a:rPr lang="en-IN" sz="2800" dirty="0"/>
              <a:t>the edges between these elements. This data structure is </a:t>
            </a:r>
            <a:r>
              <a:rPr lang="en-IN" sz="2800" dirty="0" smtClean="0"/>
              <a:t>used to </a:t>
            </a:r>
            <a:r>
              <a:rPr lang="en-IN" sz="2800" dirty="0"/>
              <a:t>represent relationship between pairs of elements which are </a:t>
            </a:r>
            <a:r>
              <a:rPr lang="en-IN" sz="2800" dirty="0" smtClean="0"/>
              <a:t>not necessarily </a:t>
            </a:r>
            <a:r>
              <a:rPr lang="en-IN" sz="2800" dirty="0"/>
              <a:t>hierarchical in nature. Usually there is no </a:t>
            </a:r>
            <a:r>
              <a:rPr lang="en-IN" sz="2800" dirty="0" smtClean="0"/>
              <a:t>distinguished ‘first</a:t>
            </a:r>
            <a:r>
              <a:rPr lang="en-IN" sz="2800" dirty="0"/>
              <a:t>' or `last' nodes. Graph may or may not have cycles</a:t>
            </a:r>
          </a:p>
          <a:p>
            <a:pPr marL="0" indent="0" algn="just">
              <a:buNone/>
            </a:pPr>
            <a:r>
              <a:rPr lang="en-IN" sz="2800" dirty="0"/>
              <a:t/>
            </a:r>
            <a:br>
              <a:rPr lang="en-IN" sz="2800" dirty="0"/>
            </a:br>
            <a:endParaRPr lang="en-US" sz="2800" dirty="0"/>
          </a:p>
          <a:p>
            <a:pPr marL="0" indent="0" algn="just">
              <a:buNone/>
            </a:pPr>
            <a:endParaRPr lang="en-US" sz="2800" b="1" dirty="0" smtClean="0">
              <a:latin typeface="Arial" panose="020B0604020202020204" pitchFamily="34" charset="0"/>
              <a:cs typeface="Arial" panose="020B0604020202020204" pitchFamily="34" charset="0"/>
            </a:endParaRPr>
          </a:p>
          <a:p>
            <a:pPr marL="0" indent="0" algn="just">
              <a:buNone/>
            </a:pP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52</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2876401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2800" b="1" dirty="0" smtClean="0">
                <a:latin typeface="Arial" panose="020B0604020202020204" pitchFamily="34" charset="0"/>
                <a:cs typeface="Arial" panose="020B0604020202020204" pitchFamily="34" charset="0"/>
              </a:rPr>
              <a:t>Types of Graphs</a:t>
            </a:r>
          </a:p>
          <a:p>
            <a:pPr marL="0" indent="0" algn="just">
              <a:buNone/>
            </a:pPr>
            <a:r>
              <a:rPr lang="en-US" sz="2800" b="1" dirty="0" smtClean="0">
                <a:latin typeface="Arial" panose="020B0604020202020204" pitchFamily="34" charset="0"/>
                <a:cs typeface="Arial" panose="020B0604020202020204" pitchFamily="34" charset="0"/>
              </a:rPr>
              <a:t>1. Connected Graph: </a:t>
            </a:r>
            <a:r>
              <a:rPr lang="en-US" sz="2800" dirty="0" smtClean="0">
                <a:latin typeface="Arial" panose="020B0604020202020204" pitchFamily="34" charset="0"/>
                <a:cs typeface="Arial" panose="020B0604020202020204" pitchFamily="34" charset="0"/>
              </a:rPr>
              <a:t>A path exists between any two vertices of the graphs.</a:t>
            </a:r>
          </a:p>
          <a:p>
            <a:pPr marL="0" indent="0" algn="just">
              <a:buNone/>
            </a:pPr>
            <a:r>
              <a:rPr lang="en-US" sz="2800" b="1" dirty="0" smtClean="0">
                <a:latin typeface="Arial" panose="020B0604020202020204" pitchFamily="34" charset="0"/>
                <a:cs typeface="Arial" panose="020B0604020202020204" pitchFamily="34" charset="0"/>
              </a:rPr>
              <a:t>2. Complete Graph: </a:t>
            </a:r>
            <a:r>
              <a:rPr lang="en-US" sz="2800" dirty="0" smtClean="0">
                <a:latin typeface="Arial" panose="020B0604020202020204" pitchFamily="34" charset="0"/>
                <a:cs typeface="Arial" panose="020B0604020202020204" pitchFamily="34" charset="0"/>
              </a:rPr>
              <a:t>Every node is connected with every other node in the graph.</a:t>
            </a:r>
          </a:p>
          <a:p>
            <a:pPr marL="0" indent="0" algn="just">
              <a:buNone/>
            </a:pPr>
            <a:r>
              <a:rPr lang="en-US" sz="2800" b="1" dirty="0" smtClean="0">
                <a:latin typeface="Arial" panose="020B0604020202020204" pitchFamily="34" charset="0"/>
                <a:cs typeface="Arial" panose="020B0604020202020204" pitchFamily="34" charset="0"/>
              </a:rPr>
              <a:t>3. Weighted </a:t>
            </a:r>
            <a:r>
              <a:rPr lang="en-US" sz="2800" b="1" dirty="0">
                <a:latin typeface="Arial" panose="020B0604020202020204" pitchFamily="34" charset="0"/>
                <a:cs typeface="Arial" panose="020B0604020202020204" pitchFamily="34" charset="0"/>
              </a:rPr>
              <a:t>Graph</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Each edge is assigned a number.</a:t>
            </a:r>
          </a:p>
          <a:p>
            <a:pPr marL="0" indent="0" algn="just">
              <a:buNone/>
            </a:pPr>
            <a:r>
              <a:rPr lang="en-US" sz="2800" b="1" dirty="0" smtClean="0">
                <a:latin typeface="Arial" panose="020B0604020202020204" pitchFamily="34" charset="0"/>
                <a:cs typeface="Arial" panose="020B0604020202020204" pitchFamily="34" charset="0"/>
              </a:rPr>
              <a:t>4. Directed Graph: </a:t>
            </a:r>
            <a:r>
              <a:rPr lang="en-US" sz="2800" dirty="0" smtClean="0">
                <a:latin typeface="Arial" panose="020B0604020202020204" pitchFamily="34" charset="0"/>
                <a:cs typeface="Arial" panose="020B0604020202020204" pitchFamily="34" charset="0"/>
              </a:rPr>
              <a:t>The direction of the edges indicate the path between vertices.</a:t>
            </a:r>
          </a:p>
          <a:p>
            <a:pPr marL="0" indent="0" algn="just">
              <a:buNone/>
            </a:pPr>
            <a:r>
              <a:rPr lang="en-US" sz="2800" b="1" dirty="0" smtClean="0">
                <a:latin typeface="Arial" panose="020B0604020202020204" pitchFamily="34" charset="0"/>
                <a:cs typeface="Arial" panose="020B0604020202020204" pitchFamily="34" charset="0"/>
              </a:rPr>
              <a:t>5. Undirected </a:t>
            </a:r>
            <a:r>
              <a:rPr lang="en-US" sz="2800" b="1" dirty="0">
                <a:latin typeface="Arial" panose="020B0604020202020204" pitchFamily="34" charset="0"/>
                <a:cs typeface="Arial" panose="020B0604020202020204" pitchFamily="34" charset="0"/>
              </a:rPr>
              <a:t>Graph</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direction of edges are not indicated.</a:t>
            </a:r>
            <a:endParaRPr lang="en-US" sz="2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53</a:t>
            </a:fld>
            <a:endParaRPr lang="en-US">
              <a:solidFill>
                <a:srgbClr val="000000"/>
              </a:solidFill>
            </a:endParaRPr>
          </a:p>
        </p:txBody>
      </p:sp>
      <p:sp>
        <p:nvSpPr>
          <p:cNvPr id="5" name="Title 1"/>
          <p:cNvSpPr>
            <a:spLocks noGrp="1"/>
          </p:cNvSpPr>
          <p:nvPr>
            <p:ph type="title"/>
          </p:nvPr>
        </p:nvSpPr>
        <p:spPr>
          <a:xfrm>
            <a:off x="574675" y="304801"/>
            <a:ext cx="8001000" cy="1216025"/>
          </a:xfrm>
        </p:spPr>
        <p:txBody>
          <a:bodyPr/>
          <a:lstStyle/>
          <a:p>
            <a:r>
              <a:rPr lang="en-US" b="1" dirty="0" smtClean="0">
                <a:solidFill>
                  <a:srgbClr val="FF0000"/>
                </a:solidFill>
              </a:rPr>
              <a:t>Non-Linear Data Structures</a:t>
            </a:r>
            <a:endParaRPr lang="en-US" b="1" dirty="0">
              <a:solidFill>
                <a:srgbClr val="FF0000"/>
              </a:solidFill>
            </a:endParaRPr>
          </a:p>
        </p:txBody>
      </p:sp>
    </p:spTree>
    <p:extLst>
      <p:ext uri="{BB962C8B-B14F-4D97-AF65-F5344CB8AC3E}">
        <p14:creationId xmlns:p14="http://schemas.microsoft.com/office/powerpoint/2010/main" val="3822468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a:pPr>
            <a:r>
              <a:rPr lang="en-US" sz="2800" b="1" dirty="0" smtClean="0">
                <a:latin typeface="Arial" panose="020B0604020202020204" pitchFamily="34" charset="0"/>
                <a:cs typeface="Arial" panose="020B0604020202020204" pitchFamily="34" charset="0"/>
              </a:rPr>
              <a:t>Traversing: </a:t>
            </a:r>
            <a:r>
              <a:rPr lang="en-US" sz="2800" dirty="0" smtClean="0">
                <a:latin typeface="Arial" panose="020B0604020202020204" pitchFamily="34" charset="0"/>
                <a:cs typeface="Arial" panose="020B0604020202020204" pitchFamily="34" charset="0"/>
              </a:rPr>
              <a:t>Accessing each record exactly once so that certain items in the record may be processed.</a:t>
            </a:r>
          </a:p>
          <a:p>
            <a:pPr marL="514350" indent="-514350" algn="just">
              <a:buAutoNum type="arabicPeriod"/>
            </a:pPr>
            <a:r>
              <a:rPr lang="en-US" sz="2800" b="1" dirty="0" smtClean="0">
                <a:latin typeface="Arial" panose="020B0604020202020204" pitchFamily="34" charset="0"/>
                <a:cs typeface="Arial" panose="020B0604020202020204" pitchFamily="34" charset="0"/>
              </a:rPr>
              <a:t>Searching:</a:t>
            </a:r>
            <a:r>
              <a:rPr lang="en-US" sz="2800" dirty="0" smtClean="0">
                <a:latin typeface="Arial" panose="020B0604020202020204" pitchFamily="34" charset="0"/>
                <a:cs typeface="Arial" panose="020B0604020202020204" pitchFamily="34" charset="0"/>
              </a:rPr>
              <a:t> Finding the location of the record with a given key value or finding the locations of all records which satisfy one or more conditions.</a:t>
            </a:r>
          </a:p>
          <a:p>
            <a:pPr marL="514350" indent="-514350" algn="just">
              <a:buAutoNum type="arabicPeriod"/>
            </a:pPr>
            <a:r>
              <a:rPr lang="en-US" sz="2800" b="1" dirty="0" smtClean="0">
                <a:latin typeface="Arial" panose="020B0604020202020204" pitchFamily="34" charset="0"/>
                <a:cs typeface="Arial" panose="020B0604020202020204" pitchFamily="34" charset="0"/>
              </a:rPr>
              <a:t>Insertion:</a:t>
            </a:r>
            <a:r>
              <a:rPr lang="en-US" sz="2800" dirty="0" smtClean="0">
                <a:latin typeface="Arial" panose="020B0604020202020204" pitchFamily="34" charset="0"/>
                <a:cs typeface="Arial" panose="020B0604020202020204" pitchFamily="34" charset="0"/>
              </a:rPr>
              <a:t> Adding a new record to the structure.</a:t>
            </a:r>
          </a:p>
          <a:p>
            <a:pPr marL="514350" indent="-514350" algn="just">
              <a:buAutoNum type="arabicPeriod"/>
            </a:pPr>
            <a:r>
              <a:rPr lang="en-US" sz="2800" b="1" dirty="0" smtClean="0">
                <a:latin typeface="Arial" panose="020B0604020202020204" pitchFamily="34" charset="0"/>
                <a:cs typeface="Arial" panose="020B0604020202020204" pitchFamily="34" charset="0"/>
              </a:rPr>
              <a:t>Deletion: </a:t>
            </a:r>
            <a:r>
              <a:rPr lang="en-US" sz="2800" dirty="0" smtClean="0">
                <a:latin typeface="Arial" panose="020B0604020202020204" pitchFamily="34" charset="0"/>
                <a:cs typeface="Arial" panose="020B0604020202020204" pitchFamily="34" charset="0"/>
              </a:rPr>
              <a:t>Removing a record from the structure.</a:t>
            </a:r>
            <a:endParaRPr lang="en-US" sz="28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54</a:t>
            </a:fld>
            <a:endParaRPr lang="en-US">
              <a:solidFill>
                <a:srgbClr val="000000"/>
              </a:solidFill>
            </a:endParaRPr>
          </a:p>
        </p:txBody>
      </p:sp>
      <p:sp>
        <p:nvSpPr>
          <p:cNvPr id="5" name="Title 1"/>
          <p:cNvSpPr>
            <a:spLocks noGrp="1"/>
          </p:cNvSpPr>
          <p:nvPr>
            <p:ph type="title"/>
          </p:nvPr>
        </p:nvSpPr>
        <p:spPr>
          <a:xfrm>
            <a:off x="574674" y="304801"/>
            <a:ext cx="8493125" cy="1216025"/>
          </a:xfrm>
        </p:spPr>
        <p:txBody>
          <a:bodyPr/>
          <a:lstStyle/>
          <a:p>
            <a:r>
              <a:rPr lang="en-US" b="1" dirty="0" smtClean="0">
                <a:solidFill>
                  <a:srgbClr val="FF0000"/>
                </a:solidFill>
              </a:rPr>
              <a:t>Operations on </a:t>
            </a:r>
            <a:r>
              <a:rPr lang="en-US" b="1" dirty="0" smtClean="0">
                <a:solidFill>
                  <a:srgbClr val="FF0000"/>
                </a:solidFill>
              </a:rPr>
              <a:t>Data Structures</a:t>
            </a:r>
            <a:endParaRPr lang="en-US" b="1" dirty="0">
              <a:solidFill>
                <a:srgbClr val="FF0000"/>
              </a:solidFill>
            </a:endParaRPr>
          </a:p>
        </p:txBody>
      </p:sp>
    </p:spTree>
    <p:extLst>
      <p:ext uri="{BB962C8B-B14F-4D97-AF65-F5344CB8AC3E}">
        <p14:creationId xmlns:p14="http://schemas.microsoft.com/office/powerpoint/2010/main" val="455415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a:pPr>
            <a:r>
              <a:rPr lang="en-US" sz="2800" b="1" dirty="0" smtClean="0">
                <a:latin typeface="Arial" panose="020B0604020202020204" pitchFamily="34" charset="0"/>
                <a:cs typeface="Arial" panose="020B0604020202020204" pitchFamily="34" charset="0"/>
              </a:rPr>
              <a:t>Sorting: </a:t>
            </a:r>
            <a:r>
              <a:rPr lang="en-US" sz="2800" dirty="0" smtClean="0">
                <a:latin typeface="Arial" panose="020B0604020202020204" pitchFamily="34" charset="0"/>
                <a:cs typeface="Arial" panose="020B0604020202020204" pitchFamily="34" charset="0"/>
              </a:rPr>
              <a:t>Arranging the records in some logical order.</a:t>
            </a:r>
          </a:p>
          <a:p>
            <a:pPr marL="514350" indent="-514350" algn="just">
              <a:buAutoNum type="arabicPeriod"/>
            </a:pPr>
            <a:r>
              <a:rPr lang="en-US" sz="2800" b="1" dirty="0" smtClean="0">
                <a:latin typeface="Arial" panose="020B0604020202020204" pitchFamily="34" charset="0"/>
                <a:cs typeface="Arial" panose="020B0604020202020204" pitchFamily="34" charset="0"/>
              </a:rPr>
              <a:t>Merging:</a:t>
            </a:r>
            <a:r>
              <a:rPr lang="en-US" sz="2800" dirty="0" smtClean="0">
                <a:latin typeface="Arial" panose="020B0604020202020204" pitchFamily="34" charset="0"/>
                <a:cs typeface="Arial" panose="020B0604020202020204" pitchFamily="34" charset="0"/>
              </a:rPr>
              <a:t> Combining the records in two different sorted files into a single sorted </a:t>
            </a:r>
            <a:r>
              <a:rPr lang="en-US" sz="2800" smtClean="0">
                <a:latin typeface="Arial" panose="020B0604020202020204" pitchFamily="34" charset="0"/>
                <a:cs typeface="Arial" panose="020B0604020202020204" pitchFamily="34" charset="0"/>
              </a:rPr>
              <a:t>file.</a:t>
            </a:r>
            <a:endParaRPr lang="en-US" sz="28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55</a:t>
            </a:fld>
            <a:endParaRPr lang="en-US">
              <a:solidFill>
                <a:srgbClr val="000000"/>
              </a:solidFill>
            </a:endParaRPr>
          </a:p>
        </p:txBody>
      </p:sp>
      <p:sp>
        <p:nvSpPr>
          <p:cNvPr id="5" name="Title 1"/>
          <p:cNvSpPr>
            <a:spLocks noGrp="1"/>
          </p:cNvSpPr>
          <p:nvPr>
            <p:ph type="title"/>
          </p:nvPr>
        </p:nvSpPr>
        <p:spPr>
          <a:xfrm>
            <a:off x="574674" y="304801"/>
            <a:ext cx="8493125" cy="1216025"/>
          </a:xfrm>
        </p:spPr>
        <p:txBody>
          <a:bodyPr/>
          <a:lstStyle/>
          <a:p>
            <a:pPr algn="just"/>
            <a:r>
              <a:rPr lang="en-US" sz="3200" b="1" dirty="0" smtClean="0">
                <a:solidFill>
                  <a:srgbClr val="FF0000"/>
                </a:solidFill>
              </a:rPr>
              <a:t>Operations That are used in Special Situations on </a:t>
            </a:r>
            <a:r>
              <a:rPr lang="en-US" sz="3200" b="1" dirty="0" smtClean="0">
                <a:solidFill>
                  <a:srgbClr val="FF0000"/>
                </a:solidFill>
              </a:rPr>
              <a:t>Data Structures</a:t>
            </a:r>
            <a:endParaRPr lang="en-US" sz="3200" b="1" dirty="0">
              <a:solidFill>
                <a:srgbClr val="FF0000"/>
              </a:solidFill>
            </a:endParaRPr>
          </a:p>
        </p:txBody>
      </p:sp>
    </p:spTree>
    <p:extLst>
      <p:ext uri="{BB962C8B-B14F-4D97-AF65-F5344CB8AC3E}">
        <p14:creationId xmlns:p14="http://schemas.microsoft.com/office/powerpoint/2010/main" val="279250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6</a:t>
            </a:fld>
            <a:endParaRPr lang="en-US">
              <a:solidFill>
                <a:srgbClr val="000000"/>
              </a:solidFill>
            </a:endParaRPr>
          </a:p>
        </p:txBody>
      </p:sp>
      <p:sp>
        <p:nvSpPr>
          <p:cNvPr id="68" name="Title 1"/>
          <p:cNvSpPr>
            <a:spLocks noGrp="1"/>
          </p:cNvSpPr>
          <p:nvPr>
            <p:ph type="title"/>
          </p:nvPr>
        </p:nvSpPr>
        <p:spPr>
          <a:xfrm>
            <a:off x="574675" y="304801"/>
            <a:ext cx="8001000" cy="1216025"/>
          </a:xfrm>
        </p:spPr>
        <p:txBody>
          <a:bodyPr/>
          <a:lstStyle/>
          <a:p>
            <a:r>
              <a:rPr lang="en-US" sz="4000" b="1" dirty="0" smtClean="0">
                <a:solidFill>
                  <a:srgbClr val="FF0000"/>
                </a:solidFill>
                <a:latin typeface="Arial" panose="020B0604020202020204" pitchFamily="34" charset="0"/>
                <a:cs typeface="Arial" panose="020B0604020202020204" pitchFamily="34" charset="0"/>
              </a:rPr>
              <a:t>Steps in System Development Life Cycle</a:t>
            </a:r>
            <a:endParaRPr lang="en-US" sz="4000" b="1" dirty="0">
              <a:solidFill>
                <a:srgbClr val="FF0000"/>
              </a:solidFill>
              <a:latin typeface="Arial" panose="020B0604020202020204" pitchFamily="34" charset="0"/>
              <a:cs typeface="Arial" panose="020B0604020202020204" pitchFamily="34" charset="0"/>
            </a:endParaRPr>
          </a:p>
        </p:txBody>
      </p:sp>
      <p:sp>
        <p:nvSpPr>
          <p:cNvPr id="27" name="Content Placeholder 2"/>
          <p:cNvSpPr>
            <a:spLocks noGrp="1"/>
          </p:cNvSpPr>
          <p:nvPr>
            <p:ph idx="1"/>
          </p:nvPr>
        </p:nvSpPr>
        <p:spPr>
          <a:xfrm>
            <a:off x="566738" y="1752600"/>
            <a:ext cx="8001000" cy="4267200"/>
          </a:xfrm>
        </p:spPr>
        <p:txBody>
          <a:bodyPr/>
          <a:lstStyle/>
          <a:p>
            <a:pPr algn="just"/>
            <a:r>
              <a:rPr lang="en-US" sz="3200" b="1" dirty="0" smtClean="0">
                <a:solidFill>
                  <a:srgbClr val="FF0000"/>
                </a:solidFill>
                <a:latin typeface="Arial" panose="020B0604020202020204" pitchFamily="34" charset="0"/>
                <a:cs typeface="Arial" panose="020B0604020202020204" pitchFamily="34" charset="0"/>
              </a:rPr>
              <a:t>Analyze</a:t>
            </a:r>
            <a:r>
              <a:rPr lang="en-US" sz="3200" dirty="0" smtClean="0">
                <a:latin typeface="Arial" panose="020B0604020202020204" pitchFamily="34" charset="0"/>
                <a:cs typeface="Arial" panose="020B0604020202020204" pitchFamily="34" charset="0"/>
              </a:rPr>
              <a:t> the problem</a:t>
            </a:r>
          </a:p>
          <a:p>
            <a:pPr algn="just"/>
            <a:r>
              <a:rPr lang="en-US" sz="3200" b="1" dirty="0" smtClean="0">
                <a:solidFill>
                  <a:srgbClr val="FF0000"/>
                </a:solidFill>
                <a:latin typeface="Arial" panose="020B0604020202020204" pitchFamily="34" charset="0"/>
                <a:cs typeface="Arial" panose="020B0604020202020204" pitchFamily="34" charset="0"/>
              </a:rPr>
              <a:t>Build a prototype and experiment</a:t>
            </a:r>
            <a:r>
              <a:rPr lang="en-US" sz="3200" dirty="0" smtClean="0">
                <a:latin typeface="Arial" panose="020B0604020202020204" pitchFamily="34" charset="0"/>
                <a:cs typeface="Arial" panose="020B0604020202020204" pitchFamily="34" charset="0"/>
              </a:rPr>
              <a:t> with it until all specifications are finalized</a:t>
            </a:r>
          </a:p>
          <a:p>
            <a:pPr algn="just"/>
            <a:r>
              <a:rPr lang="en-US" sz="3200" b="1" dirty="0" smtClean="0">
                <a:solidFill>
                  <a:srgbClr val="FF0000"/>
                </a:solidFill>
                <a:latin typeface="Arial" panose="020B0604020202020204" pitchFamily="34" charset="0"/>
                <a:cs typeface="Arial" panose="020B0604020202020204" pitchFamily="34" charset="0"/>
              </a:rPr>
              <a:t>Design</a:t>
            </a:r>
            <a:r>
              <a:rPr lang="en-US" sz="3200" dirty="0" smtClean="0">
                <a:latin typeface="Arial" panose="020B0604020202020204" pitchFamily="34" charset="0"/>
                <a:cs typeface="Arial" panose="020B0604020202020204" pitchFamily="34" charset="0"/>
              </a:rPr>
              <a:t> the algorithm using tools of data structures. Program design is the important phase of SDLC as the algorithms and data structures are proposed for solving a problem.</a:t>
            </a:r>
          </a:p>
          <a:p>
            <a:pPr algn="just"/>
            <a:r>
              <a:rPr lang="en-US" sz="3200" b="1" dirty="0" smtClean="0">
                <a:solidFill>
                  <a:srgbClr val="FF0000"/>
                </a:solidFill>
                <a:latin typeface="Arial" panose="020B0604020202020204" pitchFamily="34" charset="0"/>
                <a:cs typeface="Arial" panose="020B0604020202020204" pitchFamily="34" charset="0"/>
              </a:rPr>
              <a:t>Verify</a:t>
            </a:r>
            <a:r>
              <a:rPr lang="en-US" sz="3200" dirty="0" smtClean="0">
                <a:latin typeface="Arial" panose="020B0604020202020204" pitchFamily="34" charset="0"/>
                <a:cs typeface="Arial" panose="020B0604020202020204" pitchFamily="34" charset="0"/>
              </a:rPr>
              <a:t> the algorithm for its correctness.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343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7</a:t>
            </a:fld>
            <a:endParaRPr lang="en-US">
              <a:solidFill>
                <a:srgbClr val="000000"/>
              </a:solidFill>
            </a:endParaRPr>
          </a:p>
        </p:txBody>
      </p:sp>
      <p:sp>
        <p:nvSpPr>
          <p:cNvPr id="68" name="Title 1"/>
          <p:cNvSpPr>
            <a:spLocks noGrp="1"/>
          </p:cNvSpPr>
          <p:nvPr>
            <p:ph type="title"/>
          </p:nvPr>
        </p:nvSpPr>
        <p:spPr>
          <a:xfrm>
            <a:off x="574675" y="304801"/>
            <a:ext cx="8001000" cy="1216025"/>
          </a:xfrm>
        </p:spPr>
        <p:txBody>
          <a:bodyPr/>
          <a:lstStyle/>
          <a:p>
            <a:r>
              <a:rPr lang="en-US" sz="4000" b="1" dirty="0" smtClean="0">
                <a:solidFill>
                  <a:srgbClr val="FF0000"/>
                </a:solidFill>
                <a:latin typeface="Arial" panose="020B0604020202020204" pitchFamily="34" charset="0"/>
                <a:cs typeface="Arial" panose="020B0604020202020204" pitchFamily="34" charset="0"/>
              </a:rPr>
              <a:t>Steps in System Development Life Cycle</a:t>
            </a:r>
            <a:endParaRPr lang="en-US" sz="4000" b="1" dirty="0">
              <a:solidFill>
                <a:srgbClr val="FF0000"/>
              </a:solidFill>
              <a:latin typeface="Arial" panose="020B0604020202020204" pitchFamily="34" charset="0"/>
              <a:cs typeface="Arial" panose="020B0604020202020204" pitchFamily="34" charset="0"/>
            </a:endParaRPr>
          </a:p>
        </p:txBody>
      </p:sp>
      <p:sp>
        <p:nvSpPr>
          <p:cNvPr id="27" name="Content Placeholder 2"/>
          <p:cNvSpPr>
            <a:spLocks noGrp="1"/>
          </p:cNvSpPr>
          <p:nvPr>
            <p:ph idx="1"/>
          </p:nvPr>
        </p:nvSpPr>
        <p:spPr>
          <a:xfrm>
            <a:off x="566738" y="1752600"/>
            <a:ext cx="8001000" cy="4267200"/>
          </a:xfrm>
        </p:spPr>
        <p:txBody>
          <a:bodyPr/>
          <a:lstStyle/>
          <a:p>
            <a:pPr algn="just"/>
            <a:r>
              <a:rPr lang="en-US" b="1" dirty="0" smtClean="0">
                <a:solidFill>
                  <a:srgbClr val="FF0000"/>
                </a:solidFill>
              </a:rPr>
              <a:t>Analyze</a:t>
            </a:r>
            <a:r>
              <a:rPr lang="en-US" dirty="0" smtClean="0"/>
              <a:t> the algorithm to determine its requirements.</a:t>
            </a:r>
          </a:p>
          <a:p>
            <a:pPr algn="just"/>
            <a:r>
              <a:rPr lang="en-US" b="1" dirty="0" smtClean="0">
                <a:solidFill>
                  <a:srgbClr val="FF0000"/>
                </a:solidFill>
              </a:rPr>
              <a:t>Write the code </a:t>
            </a:r>
            <a:r>
              <a:rPr lang="en-US" dirty="0" smtClean="0"/>
              <a:t>for the algorithm in a programming language.</a:t>
            </a:r>
          </a:p>
          <a:p>
            <a:pPr algn="just"/>
            <a:r>
              <a:rPr lang="en-US" b="1" dirty="0" smtClean="0">
                <a:solidFill>
                  <a:srgbClr val="FF0000"/>
                </a:solidFill>
              </a:rPr>
              <a:t>Test and evaluate</a:t>
            </a:r>
            <a:r>
              <a:rPr lang="en-US" dirty="0" smtClean="0"/>
              <a:t> the program with data.</a:t>
            </a:r>
          </a:p>
          <a:p>
            <a:pPr algn="just"/>
            <a:r>
              <a:rPr lang="en-US" b="1" dirty="0" smtClean="0">
                <a:solidFill>
                  <a:srgbClr val="FF0000"/>
                </a:solidFill>
              </a:rPr>
              <a:t>Refine and repeat</a:t>
            </a:r>
            <a:r>
              <a:rPr lang="en-US" dirty="0" smtClean="0"/>
              <a:t> the software until it is complete.</a:t>
            </a:r>
            <a:endParaRPr lang="en-US" dirty="0"/>
          </a:p>
        </p:txBody>
      </p:sp>
    </p:spTree>
    <p:extLst>
      <p:ext uri="{BB962C8B-B14F-4D97-AF65-F5344CB8AC3E}">
        <p14:creationId xmlns:p14="http://schemas.microsoft.com/office/powerpoint/2010/main" val="173418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8</a:t>
            </a:fld>
            <a:endParaRPr lang="en-US">
              <a:solidFill>
                <a:srgbClr val="000000"/>
              </a:solidFill>
            </a:endParaRPr>
          </a:p>
        </p:txBody>
      </p:sp>
      <p:sp>
        <p:nvSpPr>
          <p:cNvPr id="68" name="Title 1"/>
          <p:cNvSpPr>
            <a:spLocks noGrp="1"/>
          </p:cNvSpPr>
          <p:nvPr>
            <p:ph type="title"/>
          </p:nvPr>
        </p:nvSpPr>
        <p:spPr>
          <a:xfrm>
            <a:off x="574675" y="304801"/>
            <a:ext cx="8001000" cy="1216025"/>
          </a:xfrm>
        </p:spPr>
        <p:txBody>
          <a:bodyPr/>
          <a:lstStyle/>
          <a:p>
            <a:r>
              <a:rPr lang="en-US" sz="4000" b="1" dirty="0" smtClean="0">
                <a:solidFill>
                  <a:srgbClr val="FF0000"/>
                </a:solidFill>
                <a:latin typeface="Arial" panose="020B0604020202020204" pitchFamily="34" charset="0"/>
                <a:cs typeface="Arial" panose="020B0604020202020204" pitchFamily="34" charset="0"/>
              </a:rPr>
              <a:t>Steps in System Development Life Cycle</a:t>
            </a:r>
            <a:endParaRPr lang="en-US" sz="4000" b="1" dirty="0">
              <a:solidFill>
                <a:srgbClr val="FF0000"/>
              </a:solidFill>
              <a:latin typeface="Arial" panose="020B0604020202020204" pitchFamily="34" charset="0"/>
              <a:cs typeface="Arial" panose="020B0604020202020204" pitchFamily="34" charset="0"/>
            </a:endParaRPr>
          </a:p>
        </p:txBody>
      </p:sp>
      <p:sp>
        <p:nvSpPr>
          <p:cNvPr id="27" name="Content Placeholder 2"/>
          <p:cNvSpPr>
            <a:spLocks noGrp="1"/>
          </p:cNvSpPr>
          <p:nvPr>
            <p:ph idx="1"/>
          </p:nvPr>
        </p:nvSpPr>
        <p:spPr>
          <a:xfrm>
            <a:off x="566738" y="1752600"/>
            <a:ext cx="8001000" cy="4267200"/>
          </a:xfrm>
        </p:spPr>
        <p:txBody>
          <a:bodyPr/>
          <a:lstStyle/>
          <a:p>
            <a:pPr algn="just"/>
            <a:r>
              <a:rPr lang="en-US" b="1" dirty="0" smtClean="0">
                <a:solidFill>
                  <a:srgbClr val="FF0000"/>
                </a:solidFill>
              </a:rPr>
              <a:t>Optimize </a:t>
            </a:r>
            <a:r>
              <a:rPr lang="en-US" dirty="0" smtClean="0"/>
              <a:t>the code to improve performance.</a:t>
            </a:r>
          </a:p>
          <a:p>
            <a:pPr algn="just"/>
            <a:r>
              <a:rPr lang="en-US" b="1" dirty="0" smtClean="0">
                <a:solidFill>
                  <a:srgbClr val="FF0000"/>
                </a:solidFill>
              </a:rPr>
              <a:t>Maintain </a:t>
            </a:r>
            <a:r>
              <a:rPr lang="en-US" dirty="0" smtClean="0"/>
              <a:t>the software with the changing needs of the users.</a:t>
            </a:r>
            <a:endParaRPr lang="en-US" dirty="0"/>
          </a:p>
        </p:txBody>
      </p:sp>
    </p:spTree>
    <p:extLst>
      <p:ext uri="{BB962C8B-B14F-4D97-AF65-F5344CB8AC3E}">
        <p14:creationId xmlns:p14="http://schemas.microsoft.com/office/powerpoint/2010/main" val="274514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0000"/>
                </a:solidFill>
                <a:latin typeface="Arial" panose="020B0604020202020204" pitchFamily="34" charset="0"/>
                <a:cs typeface="Arial" panose="020B0604020202020204" pitchFamily="34" charset="0"/>
              </a:rPr>
              <a:t>What is an algorithm?</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IN" dirty="0" smtClean="0"/>
              <a:t>An </a:t>
            </a:r>
            <a:r>
              <a:rPr lang="en-IN" dirty="0"/>
              <a:t>algorithm is a finite set of instructions that takes some </a:t>
            </a:r>
            <a:r>
              <a:rPr lang="en-IN" dirty="0" smtClean="0"/>
              <a:t>raw data </a:t>
            </a:r>
            <a:r>
              <a:rPr lang="en-IN" dirty="0"/>
              <a:t>as input and transforms it </a:t>
            </a:r>
            <a:r>
              <a:rPr lang="en-IN" dirty="0" smtClean="0"/>
              <a:t>into refined </a:t>
            </a:r>
            <a:r>
              <a:rPr lang="en-IN" dirty="0"/>
              <a:t>data.</a:t>
            </a:r>
          </a:p>
          <a:p>
            <a:pPr marL="0" indent="0" algn="just">
              <a:buNone/>
            </a:pPr>
            <a:endParaRPr lang="en-IN" dirty="0"/>
          </a:p>
          <a:p>
            <a:pPr algn="just"/>
            <a:r>
              <a:rPr lang="en-IN" dirty="0"/>
              <a:t>An algorithm is a well-defined list of steps for solving </a:t>
            </a:r>
            <a:r>
              <a:rPr lang="en-IN" dirty="0" smtClean="0"/>
              <a:t>computational problem</a:t>
            </a:r>
            <a:r>
              <a:rPr lang="en-IN" dirty="0"/>
              <a:t>.</a:t>
            </a:r>
          </a:p>
          <a:p>
            <a:pPr marL="0" indent="0" algn="just">
              <a:buNone/>
            </a:pPr>
            <a:r>
              <a:rPr lang="en-IN" dirty="0"/>
              <a:t/>
            </a:r>
            <a:br>
              <a:rPr lang="en-IN" dirty="0"/>
            </a:br>
            <a:endParaRPr lang="en-US" dirty="0"/>
          </a:p>
          <a:p>
            <a:pPr algn="just"/>
            <a:endParaRPr lang="en-US" dirty="0"/>
          </a:p>
        </p:txBody>
      </p:sp>
      <p:sp>
        <p:nvSpPr>
          <p:cNvPr id="4" name="Slide Number Placeholder 3"/>
          <p:cNvSpPr>
            <a:spLocks noGrp="1"/>
          </p:cNvSpPr>
          <p:nvPr>
            <p:ph type="sldNum" sz="quarter" idx="12"/>
          </p:nvPr>
        </p:nvSpPr>
        <p:spPr/>
        <p:txBody>
          <a:bodyPr/>
          <a:lstStyle/>
          <a:p>
            <a:fld id="{02912971-24F2-4C96-8F43-5B94FA08D2DC}"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1077569604"/>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2184</TotalTime>
  <Words>1852</Words>
  <Application>Microsoft Office PowerPoint</Application>
  <PresentationFormat>On-screen Show (4:3)</PresentationFormat>
  <Paragraphs>386</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Profile</vt:lpstr>
      <vt:lpstr>Subject   : Data Structures Subject_code : CS-250 Course   : B.Tech.(III Sem.)</vt:lpstr>
      <vt:lpstr>Principles of Programming and Analysis of Algorithms</vt:lpstr>
      <vt:lpstr>Learning Objectives</vt:lpstr>
      <vt:lpstr>Software Engineering</vt:lpstr>
      <vt:lpstr>System Development Life Cycle</vt:lpstr>
      <vt:lpstr>Steps in System Development Life Cycle</vt:lpstr>
      <vt:lpstr>Steps in System Development Life Cycle</vt:lpstr>
      <vt:lpstr>Steps in System Development Life Cycle</vt:lpstr>
      <vt:lpstr>What is an algorithm?</vt:lpstr>
      <vt:lpstr>Characteristics of an algorithm</vt:lpstr>
      <vt:lpstr>Efficiency of an algorithm</vt:lpstr>
      <vt:lpstr>Different Approaches to Designing an Algorithm</vt:lpstr>
      <vt:lpstr>Comparison of both the  Approaches</vt:lpstr>
      <vt:lpstr>Analysis of Algorithms</vt:lpstr>
      <vt:lpstr>Complexity of Algorithm</vt:lpstr>
      <vt:lpstr>Time Complexity</vt:lpstr>
      <vt:lpstr>Time Complexity</vt:lpstr>
      <vt:lpstr>Time Complexity</vt:lpstr>
      <vt:lpstr>Space Complexity</vt:lpstr>
      <vt:lpstr>Space Complexity</vt:lpstr>
      <vt:lpstr>Big-O Notation</vt:lpstr>
      <vt:lpstr>Big-O Notation</vt:lpstr>
      <vt:lpstr>Big-O Notation</vt:lpstr>
      <vt:lpstr>Asymptotic Notation</vt:lpstr>
      <vt:lpstr>Types of Analysis</vt:lpstr>
      <vt:lpstr>Worst case Running Time</vt:lpstr>
      <vt:lpstr>Average case Running Time</vt:lpstr>
      <vt:lpstr>Best case Running time</vt:lpstr>
      <vt:lpstr>Time-Space Tradeoff </vt:lpstr>
      <vt:lpstr>Flowchart </vt:lpstr>
      <vt:lpstr>Flowchart </vt:lpstr>
      <vt:lpstr>Example of Flowchart </vt:lpstr>
      <vt:lpstr>Overview of Data Structures</vt:lpstr>
      <vt:lpstr>Data Structure and its characteristics</vt:lpstr>
      <vt:lpstr>Data Structure and its characteristics</vt:lpstr>
      <vt:lpstr>Data Structure and its characteristics</vt:lpstr>
      <vt:lpstr>Types of Data structures</vt:lpstr>
      <vt:lpstr>Types of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Linear Data Structures</vt:lpstr>
      <vt:lpstr>Non-Linear Data Structures</vt:lpstr>
      <vt:lpstr>Non-Linear Data Structures</vt:lpstr>
      <vt:lpstr>Non-Linear Data Structures</vt:lpstr>
      <vt:lpstr>Non-Linear Data Structures</vt:lpstr>
      <vt:lpstr>Non-Linear Data Structures</vt:lpstr>
      <vt:lpstr>Operations on Data Structures</vt:lpstr>
      <vt:lpstr>Operations That are used in Special Situations on Data Structures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algorithm?</dc:title>
  <dc:creator>arun kumar</dc:creator>
  <cp:lastModifiedBy>arun kumar</cp:lastModifiedBy>
  <cp:revision>70</cp:revision>
  <dcterms:created xsi:type="dcterms:W3CDTF">2018-07-21T11:11:29Z</dcterms:created>
  <dcterms:modified xsi:type="dcterms:W3CDTF">2018-08-09T09:52:19Z</dcterms:modified>
</cp:coreProperties>
</file>